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Kulim Park" pitchFamily="2" charset="-18"/>
      <p:regular r:id="rId22"/>
      <p:bold r:id="rId23"/>
      <p:italic r:id="rId24"/>
      <p:boldItalic r:id="rId25"/>
    </p:embeddedFont>
    <p:embeddedFont>
      <p:font typeface="Kulim Park SemiBold" pitchFamily="2" charset="-18"/>
      <p:regular r:id="rId26"/>
      <p:bold r:id="rId27"/>
      <p:italic r:id="rId28"/>
      <p:boldItalic r:id="rId29"/>
    </p:embeddedFont>
    <p:embeddedFont>
      <p:font typeface="Manrope" pitchFamily="2" charset="0"/>
      <p:regular r:id="rId30"/>
      <p:bold r:id="rId31"/>
    </p:embeddedFont>
    <p:embeddedFont>
      <p:font typeface="Marlett" pitchFamily="2" charset="2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kcia bez názvu" id="{AAE598BA-F01B-4065-98B8-F2D8BC21258A}">
          <p14:sldIdLst/>
        </p14:section>
        <p14:section name="Sekcia bez názvu" id="{C47F6CEE-DC1E-45C6-92EE-B3AEED99F612}">
          <p14:sldIdLst>
            <p14:sldId id="256"/>
            <p14:sldId id="260"/>
            <p14:sldId id="258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1CFF78-D550-4F99-A3A7-E6B03174612D}">
  <a:tblStyle styleId="{F91CFF78-D550-4F99-A3A7-E6B0317461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4047FE-3EED-4F3D-BB64-48C50F2C2FC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15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1.fntdata" /><Relationship Id="rId26" Type="http://schemas.openxmlformats.org/officeDocument/2006/relationships/font" Target="fonts/font9.fntdata" /><Relationship Id="rId3" Type="http://schemas.openxmlformats.org/officeDocument/2006/relationships/slide" Target="slides/slide2.xml" /><Relationship Id="rId21" Type="http://schemas.openxmlformats.org/officeDocument/2006/relationships/font" Target="fonts/font4.fntdata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notesMaster" Target="notesMasters/notesMaster1.xml" /><Relationship Id="rId25" Type="http://schemas.openxmlformats.org/officeDocument/2006/relationships/font" Target="fonts/font8.fntdata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3.fntdata" /><Relationship Id="rId29" Type="http://schemas.openxmlformats.org/officeDocument/2006/relationships/font" Target="fonts/font12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7.fntdata" /><Relationship Id="rId32" Type="http://schemas.openxmlformats.org/officeDocument/2006/relationships/font" Target="fonts/font15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6.fntdata" /><Relationship Id="rId28" Type="http://schemas.openxmlformats.org/officeDocument/2006/relationships/font" Target="fonts/font11.fntdata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font" Target="fonts/font2.fntdata" /><Relationship Id="rId31" Type="http://schemas.openxmlformats.org/officeDocument/2006/relationships/font" Target="fonts/font14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5.fntdata" /><Relationship Id="rId27" Type="http://schemas.openxmlformats.org/officeDocument/2006/relationships/font" Target="fonts/font10.fntdata" /><Relationship Id="rId30" Type="http://schemas.openxmlformats.org/officeDocument/2006/relationships/font" Target="fonts/font13.fntdata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8477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813319">
            <a:off x="-1616877" y="-342427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649785" flipH="1">
            <a:off x="6475477" y="-7384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25387" y="2238100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8823147">
            <a:off x="-2265377" y="2808773"/>
            <a:ext cx="5990392" cy="5613180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536238" y="-142500"/>
            <a:ext cx="4935815" cy="3769836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649785">
            <a:off x="716152" y="44011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244193">
            <a:off x="4086917" y="-777268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9555807">
            <a:off x="-6119383" y="2297294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23150" y="1494200"/>
            <a:ext cx="7697700" cy="15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>
                <a:latin typeface="Kulim Park SemiBold"/>
                <a:ea typeface="Kulim Park SemiBold"/>
                <a:cs typeface="Kulim Park SemiBold"/>
                <a:sym typeface="Kulim Park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962550" y="3100575"/>
            <a:ext cx="521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813319">
            <a:off x="-704002" y="2342077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-5553048">
            <a:off x="-3421688" y="1600648"/>
            <a:ext cx="5990367" cy="5613156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AC9078">
              <a:alpha val="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rot="-1460553" flipH="1">
            <a:off x="6702382" y="-661835"/>
            <a:ext cx="7471555" cy="4771732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3657786">
            <a:off x="7243056" y="893138"/>
            <a:ext cx="4558957" cy="1365879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E6B8AF">
              <a:alpha val="33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rot="3624623">
            <a:off x="5761668" y="608449"/>
            <a:ext cx="7826028" cy="2877832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20000" y="437700"/>
            <a:ext cx="77028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095450"/>
            <a:ext cx="77028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5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"/>
          <p:cNvSpPr/>
          <p:nvPr/>
        </p:nvSpPr>
        <p:spPr>
          <a:xfrm rot="-10285629">
            <a:off x="4140874" y="-201512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9"/>
          <p:cNvSpPr/>
          <p:nvPr/>
        </p:nvSpPr>
        <p:spPr>
          <a:xfrm flipH="1">
            <a:off x="6818628" y="2586663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887C62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9"/>
          <p:cNvSpPr/>
          <p:nvPr/>
        </p:nvSpPr>
        <p:spPr>
          <a:xfrm rot="9748587" flipH="1">
            <a:off x="5601527" y="2021265"/>
            <a:ext cx="8200944" cy="301569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9"/>
          <p:cNvSpPr/>
          <p:nvPr/>
        </p:nvSpPr>
        <p:spPr>
          <a:xfrm rot="4102346" flipH="1">
            <a:off x="-2270967" y="3805847"/>
            <a:ext cx="9416338" cy="601377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9"/>
          <p:cNvSpPr/>
          <p:nvPr/>
        </p:nvSpPr>
        <p:spPr>
          <a:xfrm rot="813319">
            <a:off x="-3580677" y="-14257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9"/>
          <p:cNvSpPr/>
          <p:nvPr/>
        </p:nvSpPr>
        <p:spPr>
          <a:xfrm>
            <a:off x="3065327" y="-42009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"/>
          <p:cNvSpPr/>
          <p:nvPr/>
        </p:nvSpPr>
        <p:spPr>
          <a:xfrm rot="4102360" flipH="1">
            <a:off x="-2512533" y="4030635"/>
            <a:ext cx="7471578" cy="477174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0"/>
          <p:cNvSpPr/>
          <p:nvPr/>
        </p:nvSpPr>
        <p:spPr>
          <a:xfrm rot="813319">
            <a:off x="-412960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887C62">
              <a:alpha val="66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0"/>
          <p:cNvSpPr/>
          <p:nvPr/>
        </p:nvSpPr>
        <p:spPr>
          <a:xfrm rot="3394465" flipH="1">
            <a:off x="5593334" y="21714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7E2D6">
              <a:alpha val="4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0"/>
          <p:cNvSpPr/>
          <p:nvPr/>
        </p:nvSpPr>
        <p:spPr>
          <a:xfrm rot="-10285603">
            <a:off x="6336471" y="-29172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rgbClr val="E6B8AF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0"/>
          <p:cNvSpPr/>
          <p:nvPr/>
        </p:nvSpPr>
        <p:spPr>
          <a:xfrm rot="-2238616">
            <a:off x="-4635728" y="470344"/>
            <a:ext cx="7826078" cy="2877850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75" y="438900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1075" y="1351868"/>
            <a:ext cx="77019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5" r:id="rId4"/>
    <p:sldLayoutId id="214748367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jp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.jpeg" /><Relationship Id="rId5" Type="http://schemas.openxmlformats.org/officeDocument/2006/relationships/image" Target="../media/image20.jpeg" /><Relationship Id="rId4" Type="http://schemas.openxmlformats.org/officeDocument/2006/relationships/image" Target="../media/image19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 txBox="1">
            <a:spLocks noGrp="1"/>
          </p:cNvSpPr>
          <p:nvPr>
            <p:ph type="ctrTitle"/>
          </p:nvPr>
        </p:nvSpPr>
        <p:spPr>
          <a:xfrm>
            <a:off x="2790075" y="2042925"/>
            <a:ext cx="6457900" cy="15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600" dirty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Kam putuje odpad z našej školy ? </a:t>
            </a:r>
            <a:endParaRPr sz="3600" dirty="0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323" name="Google Shape;323;p34"/>
          <p:cNvSpPr txBox="1">
            <a:spLocks noGrp="1"/>
          </p:cNvSpPr>
          <p:nvPr>
            <p:ph type="subTitle" idx="1"/>
          </p:nvPr>
        </p:nvSpPr>
        <p:spPr>
          <a:xfrm>
            <a:off x="6305950" y="4594800"/>
            <a:ext cx="3285725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0" dirty="0"/>
              <a:t>Vypracoval: Tomáš Trunek</a:t>
            </a:r>
            <a:endParaRPr sz="900" dirty="0"/>
          </a:p>
        </p:txBody>
      </p:sp>
      <p:pic>
        <p:nvPicPr>
          <p:cNvPr id="7" name="Obrázok 6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F927FE4B-19E8-49A0-8499-C1091F472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0" t="-222" r="13333"/>
          <a:stretch/>
        </p:blipFill>
        <p:spPr>
          <a:xfrm>
            <a:off x="7677149" y="133350"/>
            <a:ext cx="1155397" cy="1147762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72B5C617-503C-4368-88E6-BF3BB7E06617}"/>
              </a:ext>
            </a:extLst>
          </p:cNvPr>
          <p:cNvSpPr/>
          <p:nvPr/>
        </p:nvSpPr>
        <p:spPr>
          <a:xfrm>
            <a:off x="-676276" y="-456559"/>
            <a:ext cx="4105275" cy="369505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52F5F-81B1-4AAF-A70A-A284B7E3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- skládka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8FC4BC-103C-4A6C-B457-2EAD38D20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333223"/>
            <a:ext cx="3978400" cy="477054"/>
          </a:xfrm>
        </p:spPr>
        <p:txBody>
          <a:bodyPr/>
          <a:lstStyle/>
          <a:p>
            <a:endParaRPr lang="sk-SK" sz="12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Manrop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navozený odpad sa presýpa zeminou,</a:t>
            </a:r>
          </a:p>
          <a:p>
            <a:r>
              <a:rPr lang="sk-SK" dirty="0">
                <a:latin typeface="Manrop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následne sa n</a:t>
            </a:r>
            <a:r>
              <a:rPr lang="sk-SK" sz="1250" dirty="0">
                <a:effectLst/>
                <a:latin typeface="Manrop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avozený odpad v kazete hutní (utláča) strojom,</a:t>
            </a:r>
          </a:p>
          <a:p>
            <a:r>
              <a:rPr lang="sk-SK" dirty="0">
                <a:latin typeface="Manrop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hutnením povrchu kazety sa vytvorí stabilná, pevná vrstva z odpadu a zeminy.</a:t>
            </a:r>
            <a:endParaRPr lang="sk-SK" sz="1250" dirty="0">
              <a:effectLst/>
              <a:latin typeface="Manrope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12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12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 descr="Obrázok, na ktorom je vonkajšie, obloha, zem, hora&#10;&#10;Automaticky generovaný popis">
            <a:extLst>
              <a:ext uri="{FF2B5EF4-FFF2-40B4-BE49-F238E27FC236}">
                <a16:creationId xmlns:a16="http://schemas.microsoft.com/office/drawing/2014/main" id="{39D76170-9A3A-461E-83BA-30FF04E1C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400" y="1299016"/>
            <a:ext cx="4378449" cy="328383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BA155458-BBB1-4E0D-BDC4-20B5445BAF5B}"/>
              </a:ext>
            </a:extLst>
          </p:cNvPr>
          <p:cNvSpPr txBox="1"/>
          <p:nvPr/>
        </p:nvSpPr>
        <p:spPr>
          <a:xfrm>
            <a:off x="2095200" y="3574092"/>
            <a:ext cx="21907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Výbežky na kolesách utláčajú odpad, váha stroja je 34 ton.</a:t>
            </a:r>
          </a:p>
        </p:txBody>
      </p: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E74325F3-CAC3-4996-B157-05D6F87CD0B6}"/>
              </a:ext>
            </a:extLst>
          </p:cNvPr>
          <p:cNvCxnSpPr>
            <a:cxnSpLocks/>
          </p:cNvCxnSpPr>
          <p:nvPr/>
        </p:nvCxnSpPr>
        <p:spPr>
          <a:xfrm flipV="1">
            <a:off x="4000500" y="3076575"/>
            <a:ext cx="1533525" cy="497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Šípka: doprava 13">
            <a:extLst>
              <a:ext uri="{FF2B5EF4-FFF2-40B4-BE49-F238E27FC236}">
                <a16:creationId xmlns:a16="http://schemas.microsoft.com/office/drawing/2014/main" id="{0CD84446-FF70-41CA-A555-ADD668EF610A}"/>
              </a:ext>
            </a:extLst>
          </p:cNvPr>
          <p:cNvSpPr/>
          <p:nvPr/>
        </p:nvSpPr>
        <p:spPr>
          <a:xfrm>
            <a:off x="7972425" y="4724400"/>
            <a:ext cx="762000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9334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F8ECC-D6BB-4E03-A10A-6BE6A269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- skládka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59C9A4-2AE2-402D-BD77-C34D6515E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180214"/>
            <a:ext cx="7702800" cy="814734"/>
          </a:xfrm>
        </p:spPr>
        <p:txBody>
          <a:bodyPr/>
          <a:lstStyle/>
          <a:p>
            <a:r>
              <a:rPr lang="sk-SK" dirty="0"/>
              <a:t>keď sa kazeta zaplní do určitej výšky – uzatvorí sa ,</a:t>
            </a:r>
          </a:p>
          <a:p>
            <a:pPr lvl="1">
              <a:buFont typeface="Manrope" panose="020B0604020202020204" charset="0"/>
              <a:buChar char="●"/>
            </a:pPr>
            <a:r>
              <a:rPr lang="sk-SK" sz="1250" dirty="0"/>
              <a:t>na povrch kazety sa uloží nepriepustná fólia, zasype sa zeminou a na jej povrchu sa vysadia dreviny – nazýva sa to rekultivácia.</a:t>
            </a:r>
          </a:p>
        </p:txBody>
      </p:sp>
      <p:pic>
        <p:nvPicPr>
          <p:cNvPr id="6" name="Obrázok 5" descr="Obrázok, na ktorom je vonkajšie, obloha, zem, trávnik&#10;&#10;Automaticky generovaný popis">
            <a:extLst>
              <a:ext uri="{FF2B5EF4-FFF2-40B4-BE49-F238E27FC236}">
                <a16:creationId xmlns:a16="http://schemas.microsoft.com/office/drawing/2014/main" id="{C37B3172-6142-4341-9F0A-8F50127B9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89" y="2035477"/>
            <a:ext cx="3568996" cy="2676747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6A452BB-2529-4D60-A8BC-6B7B3A42333B}"/>
              </a:ext>
            </a:extLst>
          </p:cNvPr>
          <p:cNvSpPr txBox="1"/>
          <p:nvPr/>
        </p:nvSpPr>
        <p:spPr>
          <a:xfrm>
            <a:off x="388089" y="4752753"/>
            <a:ext cx="3568996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Kazeta v procese rekultivácie.</a:t>
            </a:r>
          </a:p>
        </p:txBody>
      </p:sp>
      <p:pic>
        <p:nvPicPr>
          <p:cNvPr id="9" name="Obrázok 8" descr="Obrázok, na ktorom je trávnik, vonkajšie, seno, suché&#10;&#10;Automaticky generovaný popis">
            <a:extLst>
              <a:ext uri="{FF2B5EF4-FFF2-40B4-BE49-F238E27FC236}">
                <a16:creationId xmlns:a16="http://schemas.microsoft.com/office/drawing/2014/main" id="{F08FC39B-DCE2-46EF-A644-FD0A9FB0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00" y="2087975"/>
            <a:ext cx="3429000" cy="257175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2AB63231-EB69-4403-8751-EB8FB331A7D1}"/>
              </a:ext>
            </a:extLst>
          </p:cNvPr>
          <p:cNvSpPr txBox="1"/>
          <p:nvPr/>
        </p:nvSpPr>
        <p:spPr>
          <a:xfrm>
            <a:off x="4571400" y="4712224"/>
            <a:ext cx="34290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Rekultivácia kazety.</a:t>
            </a:r>
          </a:p>
        </p:txBody>
      </p:sp>
    </p:spTree>
    <p:extLst>
      <p:ext uri="{BB962C8B-B14F-4D97-AF65-F5344CB8AC3E}">
        <p14:creationId xmlns:p14="http://schemas.microsoft.com/office/powerpoint/2010/main" val="1542265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D34E3-1526-4057-84A1-C55650D4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- skládka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C00BE6-C1E7-4F7E-B9E6-D6BB56164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0500" y="1028700"/>
            <a:ext cx="7702800" cy="420000"/>
          </a:xfrm>
        </p:spPr>
        <p:txBody>
          <a:bodyPr/>
          <a:lstStyle/>
          <a:p>
            <a:r>
              <a:rPr lang="sk-SK" dirty="0"/>
              <a:t>najstaršia časť skládky – kazeta po rekultivácií </a:t>
            </a:r>
          </a:p>
        </p:txBody>
      </p:sp>
      <p:pic>
        <p:nvPicPr>
          <p:cNvPr id="5" name="Obrázok 4" descr="Obrázok, na ktorom je obloha, vonkajšie, trávnik, pole&#10;&#10;Automaticky generovaný popis">
            <a:extLst>
              <a:ext uri="{FF2B5EF4-FFF2-40B4-BE49-F238E27FC236}">
                <a16:creationId xmlns:a16="http://schemas.microsoft.com/office/drawing/2014/main" id="{AC4EDBFD-85DB-416F-8B98-B021A43C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1448700"/>
            <a:ext cx="481330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27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649BC-E2B1-4DBE-900D-21E78614C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- skládka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68C14A-6FAA-4896-B862-C31D41EB0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047975"/>
            <a:ext cx="7702800" cy="2067825"/>
          </a:xfrm>
        </p:spPr>
        <p:txBody>
          <a:bodyPr/>
          <a:lstStyle/>
          <a:p>
            <a:pPr marL="127000" indent="0">
              <a:buNone/>
            </a:pPr>
            <a:r>
              <a:rPr lang="sk-SK" b="1" dirty="0"/>
              <a:t>Priesaková – odpadová voda zo skládky</a:t>
            </a:r>
          </a:p>
          <a:p>
            <a:r>
              <a:rPr lang="sk-SK" dirty="0"/>
              <a:t>denne sa z kaziet na skládke odčerpá niekoľko desiatok tisíc litrov vody, množstvo vody, ktoré sa odčerpá, závisí od toho, či je sucho alebo sú zrážky,</a:t>
            </a:r>
          </a:p>
          <a:p>
            <a:r>
              <a:rPr lang="sk-SK" dirty="0"/>
              <a:t>v prípade, že je sucho, odčerpá sa každý deň okolo </a:t>
            </a:r>
            <a:r>
              <a:rPr lang="sk-SK" b="1" dirty="0"/>
              <a:t>20 tisíc litrov odpadovej vody</a:t>
            </a:r>
            <a:r>
              <a:rPr lang="sk-SK" dirty="0"/>
              <a:t>, keď sú dlhodobejšie zrážky, odčerpá sa každý deň aj </a:t>
            </a:r>
            <a:r>
              <a:rPr lang="sk-SK" b="1" dirty="0"/>
              <a:t>120 tisíc litrov odpadovej vody,</a:t>
            </a:r>
          </a:p>
          <a:p>
            <a:r>
              <a:rPr lang="sk-SK" dirty="0"/>
              <a:t>odpadová voda sa zadržiava v nádržiach uložených v zemi,</a:t>
            </a:r>
          </a:p>
          <a:p>
            <a:r>
              <a:rPr lang="sk-SK" dirty="0"/>
              <a:t>odpadová voda sa každý deň cisternou odváža do čističky odpadových vôd – Valaská, Slovenská Ľupča,</a:t>
            </a:r>
          </a:p>
          <a:p>
            <a:r>
              <a:rPr lang="sk-SK" dirty="0"/>
              <a:t>manipulácia s odpadovou vodou je jednou z najväčších finančných záťaží pre skládku.</a:t>
            </a:r>
          </a:p>
          <a:p>
            <a:endParaRPr lang="sk-SK" dirty="0"/>
          </a:p>
        </p:txBody>
      </p:sp>
      <p:pic>
        <p:nvPicPr>
          <p:cNvPr id="7" name="Obrázok 6" descr="Obrázok, na ktorom je obloha, vonkajšie, zem, zaparkovaný&#10;&#10;Automaticky generovaný popis">
            <a:extLst>
              <a:ext uri="{FF2B5EF4-FFF2-40B4-BE49-F238E27FC236}">
                <a16:creationId xmlns:a16="http://schemas.microsoft.com/office/drawing/2014/main" id="{12577B6A-5E45-453B-B965-AE33026D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2932799"/>
            <a:ext cx="2757101" cy="2067826"/>
          </a:xfrm>
          <a:prstGeom prst="rect">
            <a:avLst/>
          </a:prstGeom>
        </p:spPr>
      </p:pic>
      <p:pic>
        <p:nvPicPr>
          <p:cNvPr id="11" name="Obrázok 10" descr="Obrázok, na ktorom je trávnik, vonkajšie, pole, zem&#10;&#10;Automaticky generovaný popis">
            <a:extLst>
              <a:ext uri="{FF2B5EF4-FFF2-40B4-BE49-F238E27FC236}">
                <a16:creationId xmlns:a16="http://schemas.microsoft.com/office/drawing/2014/main" id="{C8B41392-06F9-410A-8824-F8DBA0B7B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301" y="2932799"/>
            <a:ext cx="2757101" cy="2067826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E9CEAB05-C4E9-4B3F-A65B-AED7D0261BA7}"/>
              </a:ext>
            </a:extLst>
          </p:cNvPr>
          <p:cNvSpPr txBox="1"/>
          <p:nvPr/>
        </p:nvSpPr>
        <p:spPr>
          <a:xfrm>
            <a:off x="133350" y="3939936"/>
            <a:ext cx="933448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Cisterna, ktorá odváža odpad. vodu.</a:t>
            </a:r>
          </a:p>
        </p:txBody>
      </p: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2C70C581-6844-40BD-849F-36E18C778AFF}"/>
              </a:ext>
            </a:extLst>
          </p:cNvPr>
          <p:cNvCxnSpPr/>
          <p:nvPr/>
        </p:nvCxnSpPr>
        <p:spPr>
          <a:xfrm>
            <a:off x="4876800" y="3562350"/>
            <a:ext cx="114300" cy="2381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6A0A2E59-BE9C-4EF4-91AF-410F2436C3AD}"/>
              </a:ext>
            </a:extLst>
          </p:cNvPr>
          <p:cNvCxnSpPr/>
          <p:nvPr/>
        </p:nvCxnSpPr>
        <p:spPr>
          <a:xfrm>
            <a:off x="5067300" y="3847649"/>
            <a:ext cx="114300" cy="2381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963AA9F1-9ECF-4928-99F5-9713A7D26C29}"/>
              </a:ext>
            </a:extLst>
          </p:cNvPr>
          <p:cNvCxnSpPr>
            <a:cxnSpLocks/>
          </p:cNvCxnSpPr>
          <p:nvPr/>
        </p:nvCxnSpPr>
        <p:spPr>
          <a:xfrm flipH="1">
            <a:off x="5067300" y="4185561"/>
            <a:ext cx="66675" cy="2814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>
            <a:extLst>
              <a:ext uri="{FF2B5EF4-FFF2-40B4-BE49-F238E27FC236}">
                <a16:creationId xmlns:a16="http://schemas.microsoft.com/office/drawing/2014/main" id="{EC1FD13B-AE08-42AE-ADE0-290A3783EEDA}"/>
              </a:ext>
            </a:extLst>
          </p:cNvPr>
          <p:cNvCxnSpPr>
            <a:cxnSpLocks/>
          </p:cNvCxnSpPr>
          <p:nvPr/>
        </p:nvCxnSpPr>
        <p:spPr>
          <a:xfrm>
            <a:off x="5067300" y="4495688"/>
            <a:ext cx="342900" cy="2101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lokTextu 21">
            <a:extLst>
              <a:ext uri="{FF2B5EF4-FFF2-40B4-BE49-F238E27FC236}">
                <a16:creationId xmlns:a16="http://schemas.microsoft.com/office/drawing/2014/main" id="{9009767F-FDAB-4835-9384-4085C1103137}"/>
              </a:ext>
            </a:extLst>
          </p:cNvPr>
          <p:cNvSpPr txBox="1"/>
          <p:nvPr/>
        </p:nvSpPr>
        <p:spPr>
          <a:xfrm>
            <a:off x="7011751" y="4333200"/>
            <a:ext cx="1447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Odpadová voda zo skládky putuje do nádrží v zemi.</a:t>
            </a:r>
          </a:p>
        </p:txBody>
      </p:sp>
    </p:spTree>
    <p:extLst>
      <p:ext uri="{BB962C8B-B14F-4D97-AF65-F5344CB8AC3E}">
        <p14:creationId xmlns:p14="http://schemas.microsoft.com/office/powerpoint/2010/main" val="4029022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79ED6-5603-4AD4-BB10-F7B92B01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- skládka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E6F6C8-A407-4C1A-82F1-5900EF46C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22176"/>
            <a:ext cx="7702800" cy="1010550"/>
          </a:xfrm>
        </p:spPr>
        <p:txBody>
          <a:bodyPr/>
          <a:lstStyle/>
          <a:p>
            <a:pPr marL="127000" indent="0">
              <a:buNone/>
            </a:pPr>
            <a:r>
              <a:rPr lang="sk-SK" dirty="0"/>
              <a:t>Kontrolné merania, ktoré sa robia na skládke:</a:t>
            </a:r>
          </a:p>
          <a:p>
            <a:r>
              <a:rPr lang="sk-SK" dirty="0"/>
              <a:t>rozbor odpadovej vody,</a:t>
            </a:r>
          </a:p>
          <a:p>
            <a:r>
              <a:rPr lang="sk-SK" dirty="0"/>
              <a:t>meranie skládkových plynov,</a:t>
            </a:r>
          </a:p>
          <a:p>
            <a:r>
              <a:rPr lang="sk-SK" dirty="0"/>
              <a:t>geodetické zameranie.</a:t>
            </a:r>
          </a:p>
        </p:txBody>
      </p:sp>
      <p:pic>
        <p:nvPicPr>
          <p:cNvPr id="5" name="Obrázok 4" descr="Obrázok, na ktorom je trávnik, vonkajšie, pole, vonkajší objekt&#10;&#10;Automaticky generovaný popis">
            <a:extLst>
              <a:ext uri="{FF2B5EF4-FFF2-40B4-BE49-F238E27FC236}">
                <a16:creationId xmlns:a16="http://schemas.microsoft.com/office/drawing/2014/main" id="{6D5E4FFD-E47F-451D-8719-B2D8B7BD6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425" y="2810774"/>
            <a:ext cx="2781300" cy="208597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BD098BC-CECB-442B-BE7E-138EB8298A82}"/>
              </a:ext>
            </a:extLst>
          </p:cNvPr>
          <p:cNvSpPr txBox="1"/>
          <p:nvPr/>
        </p:nvSpPr>
        <p:spPr>
          <a:xfrm>
            <a:off x="3219451" y="4227335"/>
            <a:ext cx="206692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Staré čerpadlo – viditeľné účinky odpadovej vody zo skládky.</a:t>
            </a:r>
          </a:p>
        </p:txBody>
      </p:sp>
    </p:spTree>
    <p:extLst>
      <p:ext uri="{BB962C8B-B14F-4D97-AF65-F5344CB8AC3E}">
        <p14:creationId xmlns:p14="http://schemas.microsoft.com/office/powerpoint/2010/main" val="2980939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3A6C7-AE53-4314-9278-C0FFB669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8D523F-4346-45FD-9B94-431593BFB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 descr="Obrázok, na ktorom je vonkajšie, skala, príroda&#10;&#10;Automaticky generovaný popis">
            <a:extLst>
              <a:ext uri="{FF2B5EF4-FFF2-40B4-BE49-F238E27FC236}">
                <a16:creationId xmlns:a16="http://schemas.microsoft.com/office/drawing/2014/main" id="{5A7D4EE7-160D-4E13-AADD-6925CF2EF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" y="2759774"/>
            <a:ext cx="2594700" cy="1946025"/>
          </a:xfrm>
          <a:prstGeom prst="rect">
            <a:avLst/>
          </a:prstGeom>
        </p:spPr>
      </p:pic>
      <p:pic>
        <p:nvPicPr>
          <p:cNvPr id="7" name="Obrázok 6" descr="Obrázok, na ktorom je vonkajšie, skala, hromada, obklopené&#10;&#10;Automaticky generovaný popis">
            <a:extLst>
              <a:ext uri="{FF2B5EF4-FFF2-40B4-BE49-F238E27FC236}">
                <a16:creationId xmlns:a16="http://schemas.microsoft.com/office/drawing/2014/main" id="{1E408751-14C4-42CC-8496-F64472A17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50" y="625725"/>
            <a:ext cx="2594700" cy="1946025"/>
          </a:xfrm>
          <a:prstGeom prst="rect">
            <a:avLst/>
          </a:prstGeom>
        </p:spPr>
      </p:pic>
      <p:pic>
        <p:nvPicPr>
          <p:cNvPr id="9" name="Obrázok 8" descr="Obrázok, na ktorom je vonkajšie, zem, trávnik, špina&#10;&#10;Automaticky generovaný popis">
            <a:extLst>
              <a:ext uri="{FF2B5EF4-FFF2-40B4-BE49-F238E27FC236}">
                <a16:creationId xmlns:a16="http://schemas.microsoft.com/office/drawing/2014/main" id="{9380B279-B452-426F-9624-6644AEB1C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186" y="625725"/>
            <a:ext cx="2594701" cy="1946026"/>
          </a:xfrm>
          <a:prstGeom prst="rect">
            <a:avLst/>
          </a:prstGeom>
        </p:spPr>
      </p:pic>
      <p:pic>
        <p:nvPicPr>
          <p:cNvPr id="11" name="Obrázok 10" descr="Obrázok, na ktorom je vonkajšie, trávnik, hora, príroda&#10;&#10;Automaticky generovaný popis">
            <a:extLst>
              <a:ext uri="{FF2B5EF4-FFF2-40B4-BE49-F238E27FC236}">
                <a16:creationId xmlns:a16="http://schemas.microsoft.com/office/drawing/2014/main" id="{9B46EE4F-4F2E-44C1-AA58-13C6E37D4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186" y="2759774"/>
            <a:ext cx="2594700" cy="194602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FA276557-98FB-4B21-8749-C28C226B0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65826" y="1135735"/>
            <a:ext cx="4080075" cy="306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F71F1-D87A-41BD-9058-E38EFE66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Technické služby mesta Brezno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9CC71F-35A3-485B-A07C-C484583DF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449" y="2037450"/>
            <a:ext cx="4384800" cy="981975"/>
          </a:xfrm>
        </p:spPr>
        <p:txBody>
          <a:bodyPr/>
          <a:lstStyle/>
          <a:p>
            <a:r>
              <a:rPr lang="sk-SK" dirty="0"/>
              <a:t>Naše pátranie po tom, kam putuje odpad z našej školy, sme začali návštevou Technických služieb mesta Brezno (TS).</a:t>
            </a:r>
          </a:p>
          <a:p>
            <a:r>
              <a:rPr lang="sk-SK" dirty="0"/>
              <a:t>Prostredníctvom TS sme sa dozvedeli, ktoré spoločnosti odpad z našej školy ďalej spracúvajú.</a:t>
            </a:r>
          </a:p>
          <a:p>
            <a:r>
              <a:rPr lang="sk-SK" dirty="0"/>
              <a:t>Všetky potrebné informácie nám poskytla p. </a:t>
            </a:r>
            <a:r>
              <a:rPr lang="sk-SK" dirty="0" err="1"/>
              <a:t>Kvačkajová</a:t>
            </a:r>
            <a:r>
              <a:rPr lang="sk-SK" dirty="0"/>
              <a:t> (TS Brezno).</a:t>
            </a:r>
          </a:p>
        </p:txBody>
      </p:sp>
      <p:pic>
        <p:nvPicPr>
          <p:cNvPr id="7" name="Obrázok 6" descr="Obrázok, na ktorom je budova, vonkajšie, dom, ulica&#10;&#10;Automaticky generovaný popis">
            <a:extLst>
              <a:ext uri="{FF2B5EF4-FFF2-40B4-BE49-F238E27FC236}">
                <a16:creationId xmlns:a16="http://schemas.microsoft.com/office/drawing/2014/main" id="{9F570D73-C8E8-4AA0-A2BF-9469D7D6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7" r="13130" b="12290"/>
          <a:stretch/>
        </p:blipFill>
        <p:spPr>
          <a:xfrm>
            <a:off x="5876926" y="1523999"/>
            <a:ext cx="2076450" cy="149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61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230B8-F345-477D-9659-07858447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Triedený odpad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1D22C0-B12D-48D1-A85E-EECFDFE03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09700"/>
            <a:ext cx="7702800" cy="2876550"/>
          </a:xfrm>
        </p:spPr>
        <p:txBody>
          <a:bodyPr/>
          <a:lstStyle/>
          <a:p>
            <a:r>
              <a:rPr lang="sk-SK" dirty="0"/>
              <a:t>Triedený odpad spracúva spoločnosť </a:t>
            </a:r>
            <a:r>
              <a:rPr lang="sk-SK" dirty="0" err="1"/>
              <a:t>Ľupčianka</a:t>
            </a:r>
            <a:r>
              <a:rPr lang="sk-SK" dirty="0"/>
              <a:t> s. r. o., ktorá spracúva odpad z obcí, ktoré sú združené v združeniach “Združenie obcí EKOLÓG “.</a:t>
            </a:r>
          </a:p>
          <a:p>
            <a:r>
              <a:rPr lang="sk-SK" dirty="0"/>
              <a:t>Jedna z prevádzok spoločnosti sa nachádza vo Valaskej (okres Brezno).</a:t>
            </a:r>
          </a:p>
          <a:p>
            <a:r>
              <a:rPr lang="sk-SK" dirty="0"/>
              <a:t>Prevádzka pozostáva zo separačnej linky, na ktorej sa triedia druhotné suroviny zo separovaného zberu.</a:t>
            </a:r>
          </a:p>
          <a:p>
            <a:r>
              <a:rPr lang="sk-SK" dirty="0"/>
              <a:t>Zaujímalo nás, čo sa deje s plastovým odpadom, keď sa dostane z našej školy do separačnej haly,  preto sme sa skontaktovali priamo so spoločnosťou. Osobné stretnutie a návštevu separačnej haly sme však kvôli pandemickým opatreniam uskutočniť nemohli. To nás ale neodradilo a skontaktovali sme sa aspoň telefonicky. Informácie, o ktoré sme sa zaujímali, nám poskytol p. </a:t>
            </a:r>
            <a:r>
              <a:rPr lang="sk-SK" dirty="0" err="1"/>
              <a:t>Chomistek</a:t>
            </a:r>
            <a:r>
              <a:rPr lang="sk-SK" dirty="0"/>
              <a:t> – </a:t>
            </a:r>
            <a:r>
              <a:rPr lang="sk-SK"/>
              <a:t>vedúci separačnej haly.</a:t>
            </a:r>
            <a:endParaRPr lang="sk-SK" dirty="0"/>
          </a:p>
          <a:p>
            <a:pPr marL="127000" indent="0">
              <a:buNone/>
            </a:pPr>
            <a:endParaRPr lang="sk-SK" dirty="0"/>
          </a:p>
          <a:p>
            <a:pPr lvl="1"/>
            <a:endParaRPr lang="sk-SK" sz="1250" dirty="0"/>
          </a:p>
          <a:p>
            <a:endParaRPr lang="sk-SK" dirty="0"/>
          </a:p>
        </p:txBody>
      </p:sp>
      <p:sp>
        <p:nvSpPr>
          <p:cNvPr id="4" name="Šípka: doľava 3">
            <a:extLst>
              <a:ext uri="{FF2B5EF4-FFF2-40B4-BE49-F238E27FC236}">
                <a16:creationId xmlns:a16="http://schemas.microsoft.com/office/drawing/2014/main" id="{FF46E10B-BD07-4D65-BE15-427E78F84120}"/>
              </a:ext>
            </a:extLst>
          </p:cNvPr>
          <p:cNvSpPr/>
          <p:nvPr/>
        </p:nvSpPr>
        <p:spPr>
          <a:xfrm rot="10800000">
            <a:off x="8058150" y="3971925"/>
            <a:ext cx="657225" cy="3143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631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BE40D-88ED-4123-BFA1-429D690D6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Plasty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E9AFFB-60E3-4D05-A5E8-C1213C95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8950" y="1487500"/>
            <a:ext cx="6033225" cy="1743975"/>
          </a:xfrm>
        </p:spPr>
        <p:txBody>
          <a:bodyPr/>
          <a:lstStyle/>
          <a:p>
            <a:r>
              <a:rPr lang="sk-SK" dirty="0"/>
              <a:t>Dovezený odpad sa vysype na separačnú linku, jednotlivé druhy odpadu (plast, kov, </a:t>
            </a:r>
            <a:r>
              <a:rPr lang="sk-SK" dirty="0" err="1"/>
              <a:t>tetrapaky</a:t>
            </a:r>
            <a:r>
              <a:rPr lang="sk-SK" dirty="0"/>
              <a:t>)sa roztriedia a uložia do vriec,</a:t>
            </a:r>
          </a:p>
          <a:p>
            <a:r>
              <a:rPr lang="sk-SK" dirty="0"/>
              <a:t>Plasty sa triedia podľa jednotlivých skupín (PET fľaše, jogurtové tégliky a pod.) a následne aj podľa farieb,</a:t>
            </a:r>
          </a:p>
          <a:p>
            <a:r>
              <a:rPr lang="sk-SK" dirty="0"/>
              <a:t>Vytriedený odpad sa napokon zlisuje do kociek a odovzdáva sa na ďalšie spracovanie,</a:t>
            </a:r>
          </a:p>
          <a:p>
            <a:r>
              <a:rPr lang="sk-SK" dirty="0"/>
              <a:t>Čistý vytriedený odpad ide na recykláciu – R3,</a:t>
            </a:r>
          </a:p>
          <a:p>
            <a:r>
              <a:rPr lang="sk-SK" dirty="0"/>
              <a:t>Odpad, ktorý nie je vhodný na recykláciu sa spaľuje – energeticky zhodnocuje, prípadne sa odváža na skládku.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F2A2BFA-0EB5-4E1A-AEEE-5DAAB7782651}"/>
              </a:ext>
            </a:extLst>
          </p:cNvPr>
          <p:cNvSpPr txBox="1"/>
          <p:nvPr/>
        </p:nvSpPr>
        <p:spPr>
          <a:xfrm>
            <a:off x="609600" y="3704645"/>
            <a:ext cx="276225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Treba pripomenúť, že od 1. januára 2022 v SR zálohujeme PET fľaše a plechovky – zálohované obaly sa nestlačené, spolu s vrchnákom vracajú na odberné miesta</a:t>
            </a:r>
          </a:p>
        </p:txBody>
      </p:sp>
      <p:sp>
        <p:nvSpPr>
          <p:cNvPr id="11" name="Rovnoramenný trojuholník 10">
            <a:extLst>
              <a:ext uri="{FF2B5EF4-FFF2-40B4-BE49-F238E27FC236}">
                <a16:creationId xmlns:a16="http://schemas.microsoft.com/office/drawing/2014/main" id="{3D9507E4-12B6-4478-9ED5-1E4CD76889AA}"/>
              </a:ext>
            </a:extLst>
          </p:cNvPr>
          <p:cNvSpPr/>
          <p:nvPr/>
        </p:nvSpPr>
        <p:spPr>
          <a:xfrm rot="10800000">
            <a:off x="307037" y="3876897"/>
            <a:ext cx="280150" cy="45180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Vývojový diagram: spojnica 11">
            <a:extLst>
              <a:ext uri="{FF2B5EF4-FFF2-40B4-BE49-F238E27FC236}">
                <a16:creationId xmlns:a16="http://schemas.microsoft.com/office/drawing/2014/main" id="{6B037F38-D63B-472F-BA16-1EC46FCD0836}"/>
              </a:ext>
            </a:extLst>
          </p:cNvPr>
          <p:cNvSpPr/>
          <p:nvPr/>
        </p:nvSpPr>
        <p:spPr>
          <a:xfrm>
            <a:off x="377073" y="4403363"/>
            <a:ext cx="140076" cy="1305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0D42FAC-1B01-410A-BFCE-4C75D10C6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3575860"/>
            <a:ext cx="1587443" cy="15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6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7094C-84F8-46B4-A905-D0C5DE0C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975" y="437700"/>
            <a:ext cx="7702800" cy="657900"/>
          </a:xfrm>
        </p:spPr>
        <p:txBody>
          <a:bodyPr/>
          <a:lstStyle/>
          <a:p>
            <a:r>
              <a:rPr lang="sk-SK" dirty="0"/>
              <a:t>Komunálny odpad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CC07DC-902C-4325-86F5-C680E8B88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575" y="2452973"/>
            <a:ext cx="4566375" cy="821848"/>
          </a:xfrm>
        </p:spPr>
        <p:txBody>
          <a:bodyPr/>
          <a:lstStyle/>
          <a:p>
            <a:r>
              <a:rPr lang="sk-SK" dirty="0"/>
              <a:t>Komunálny odpad z našej školy putuje na skládku.</a:t>
            </a:r>
          </a:p>
          <a:p>
            <a:r>
              <a:rPr lang="sk-SK" dirty="0"/>
              <a:t>So spoločnosťou, ktorá skládku prevádzkuje, sme sa telefonicky skontaktovali a skládku sme sa rozhodli navštíviť, aby sme sa dozvedeli viac o tom, ako taká skládka funguje.</a:t>
            </a:r>
          </a:p>
          <a:p>
            <a:r>
              <a:rPr lang="sk-SK" dirty="0"/>
              <a:t>Na osobnej návšteve sme sa dozvedeli všetko, čo sme chceli o fungovaní skládky vedieť. Skládkou nás sprevádzal p. </a:t>
            </a:r>
            <a:r>
              <a:rPr lang="sk-SK" dirty="0" err="1"/>
              <a:t>Bergel</a:t>
            </a:r>
            <a:r>
              <a:rPr lang="sk-SK" dirty="0"/>
              <a:t> – vedúci skládky, ktorý nám všetko podrobne vysvetlil.</a:t>
            </a:r>
          </a:p>
          <a:p>
            <a:endParaRPr lang="sk-SK" dirty="0"/>
          </a:p>
          <a:p>
            <a:pPr marL="127000" indent="0">
              <a:buNone/>
            </a:pPr>
            <a:endParaRPr lang="sk-SK" dirty="0"/>
          </a:p>
        </p:txBody>
      </p:sp>
      <p:pic>
        <p:nvPicPr>
          <p:cNvPr id="9" name="Obrázok 8" descr="Obrázok, na ktorom je vonkajšie, kôš, nádoba, staré&#10;&#10;Automaticky generovaný popis">
            <a:extLst>
              <a:ext uri="{FF2B5EF4-FFF2-40B4-BE49-F238E27FC236}">
                <a16:creationId xmlns:a16="http://schemas.microsoft.com/office/drawing/2014/main" id="{4BD6EDB6-774A-4280-AC4D-D6159DDE0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8" t="26667" r="73750" b="32592"/>
          <a:stretch/>
        </p:blipFill>
        <p:spPr>
          <a:xfrm>
            <a:off x="6448425" y="437700"/>
            <a:ext cx="1566000" cy="24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3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51059-EB65-4969-BAC1-299C8383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- skládka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EC462A-7116-41D4-9B2D-1EC914386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592826"/>
            <a:ext cx="5143500" cy="2323824"/>
          </a:xfrm>
        </p:spPr>
        <p:txBody>
          <a:bodyPr/>
          <a:lstStyle/>
          <a:p>
            <a:r>
              <a:rPr lang="sk-SK" dirty="0"/>
              <a:t>skládka sa nachádza na okraji Brezna - smer </a:t>
            </a:r>
            <a:r>
              <a:rPr lang="sk-SK" dirty="0" err="1"/>
              <a:t>Rohozná</a:t>
            </a:r>
            <a:r>
              <a:rPr lang="sk-SK" dirty="0"/>
              <a:t> a funguje od roku 1994</a:t>
            </a:r>
          </a:p>
          <a:p>
            <a:r>
              <a:rPr lang="sk-SK" dirty="0"/>
              <a:t>spravuje ju spoločnosť </a:t>
            </a:r>
            <a:r>
              <a:rPr lang="sk-SK" dirty="0" err="1"/>
              <a:t>Sekológ</a:t>
            </a:r>
            <a:r>
              <a:rPr lang="sk-SK" dirty="0"/>
              <a:t> s. r. o.,</a:t>
            </a:r>
          </a:p>
          <a:p>
            <a:r>
              <a:rPr lang="sk-SK" dirty="0"/>
              <a:t>nebezpečný odpad sa tu neskládkuje,</a:t>
            </a:r>
          </a:p>
          <a:p>
            <a:r>
              <a:rPr lang="sk-SK" dirty="0"/>
              <a:t>dováža sa sem komunálny odpad z Brezna a okolitých obcí, ako aj odpad z rôznych firiem, s ktorými má skládka zmluvy o skládkovaní odpadu.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05268F5-6641-44DC-B8F2-4CA007FD7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5" t="19430" r="33437" b="19684"/>
          <a:stretch/>
        </p:blipFill>
        <p:spPr>
          <a:xfrm>
            <a:off x="5863500" y="1753350"/>
            <a:ext cx="2461399" cy="2095500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578F2D15-0AD3-449F-BAD3-15B0AD0D31B2}"/>
              </a:ext>
            </a:extLst>
          </p:cNvPr>
          <p:cNvSpPr/>
          <p:nvPr/>
        </p:nvSpPr>
        <p:spPr>
          <a:xfrm>
            <a:off x="6305503" y="2391750"/>
            <a:ext cx="1924099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F9D4AC7D-F5CE-4C16-AEC7-D39D08540304}"/>
              </a:ext>
            </a:extLst>
          </p:cNvPr>
          <p:cNvSpPr txBox="1"/>
          <p:nvPr/>
        </p:nvSpPr>
        <p:spPr>
          <a:xfrm>
            <a:off x="6305503" y="4344903"/>
            <a:ext cx="246139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Pohľad zhora na skládku</a:t>
            </a:r>
          </a:p>
        </p:txBody>
      </p:sp>
    </p:spTree>
    <p:extLst>
      <p:ext uri="{BB962C8B-B14F-4D97-AF65-F5344CB8AC3E}">
        <p14:creationId xmlns:p14="http://schemas.microsoft.com/office/powerpoint/2010/main" val="87169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6F754-7686-4211-BFFB-B23F37CB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– skládka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F5A442-615B-4F73-A6F7-EE3ED4BA2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9302" y="929148"/>
            <a:ext cx="4701187" cy="1390020"/>
          </a:xfrm>
        </p:spPr>
        <p:txBody>
          <a:bodyPr/>
          <a:lstStyle/>
          <a:p>
            <a:pPr marL="127000" indent="0">
              <a:buNone/>
            </a:pPr>
            <a:r>
              <a:rPr lang="sk-SK" b="1" dirty="0"/>
              <a:t>Príjem odpadu</a:t>
            </a:r>
          </a:p>
          <a:p>
            <a:r>
              <a:rPr lang="sk-SK" dirty="0"/>
              <a:t>na skládku sa denne privezie priemerne 100 – 120 ton odpadu,</a:t>
            </a:r>
          </a:p>
          <a:p>
            <a:r>
              <a:rPr lang="sk-SK" dirty="0"/>
              <a:t>pred tým, ako sa odpad uloží na skládku, sa odváži,</a:t>
            </a:r>
          </a:p>
          <a:p>
            <a:r>
              <a:rPr lang="sk-SK" dirty="0"/>
              <a:t>dovezený odpad sa zaeviduje (katalóg odpadov) – uvedie sa druh odpadu a miesto, odkiaľ bol odpad dovezený.</a:t>
            </a:r>
          </a:p>
        </p:txBody>
      </p:sp>
      <p:pic>
        <p:nvPicPr>
          <p:cNvPr id="5" name="Obrázok 4" descr="Obrázok, na ktorom je zem, obloha, vonkajšie, špina&#10;&#10;Automaticky generovaný popis">
            <a:extLst>
              <a:ext uri="{FF2B5EF4-FFF2-40B4-BE49-F238E27FC236}">
                <a16:creationId xmlns:a16="http://schemas.microsoft.com/office/drawing/2014/main" id="{3DD57D1D-FCF7-4CFF-9482-6BB4D2325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92" y="2391338"/>
            <a:ext cx="3428999" cy="2571750"/>
          </a:xfrm>
          <a:prstGeom prst="rect">
            <a:avLst/>
          </a:prstGeom>
        </p:spPr>
      </p:pic>
      <p:pic>
        <p:nvPicPr>
          <p:cNvPr id="7" name="Obrázok 6" descr="Obrázok, na ktorom je doprava, vonkajšie, kamenný&#10;&#10;Automaticky generovaný popis">
            <a:extLst>
              <a:ext uri="{FF2B5EF4-FFF2-40B4-BE49-F238E27FC236}">
                <a16:creationId xmlns:a16="http://schemas.microsoft.com/office/drawing/2014/main" id="{C0BE7F23-BB64-4D61-AC05-5F3F97BC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55076" y="1772594"/>
            <a:ext cx="3352235" cy="2514177"/>
          </a:xfrm>
          <a:prstGeom prst="rect">
            <a:avLst/>
          </a:prstGeom>
        </p:spPr>
      </p:pic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6CB0E718-5DB0-4869-A499-8A52B64467AE}"/>
              </a:ext>
            </a:extLst>
          </p:cNvPr>
          <p:cNvCxnSpPr>
            <a:cxnSpLocks/>
          </p:cNvCxnSpPr>
          <p:nvPr/>
        </p:nvCxnSpPr>
        <p:spPr>
          <a:xfrm flipH="1">
            <a:off x="2801760" y="2880752"/>
            <a:ext cx="1527241" cy="360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>
            <a:extLst>
              <a:ext uri="{FF2B5EF4-FFF2-40B4-BE49-F238E27FC236}">
                <a16:creationId xmlns:a16="http://schemas.microsoft.com/office/drawing/2014/main" id="{8FFED68C-3496-409C-B8FA-BE98E04D9D49}"/>
              </a:ext>
            </a:extLst>
          </p:cNvPr>
          <p:cNvSpPr txBox="1"/>
          <p:nvPr/>
        </p:nvSpPr>
        <p:spPr>
          <a:xfrm>
            <a:off x="4375216" y="2391338"/>
            <a:ext cx="140645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Váha, na ktorej sa váži odpad, max. do 30 t.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3A0274F0-BB24-4818-9529-716908BFCD97}"/>
              </a:ext>
            </a:extLst>
          </p:cNvPr>
          <p:cNvSpPr txBox="1"/>
          <p:nvPr/>
        </p:nvSpPr>
        <p:spPr>
          <a:xfrm>
            <a:off x="5874105" y="4705800"/>
            <a:ext cx="2514177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Vstupná časť.</a:t>
            </a:r>
          </a:p>
        </p:txBody>
      </p:sp>
    </p:spTree>
    <p:extLst>
      <p:ext uri="{BB962C8B-B14F-4D97-AF65-F5344CB8AC3E}">
        <p14:creationId xmlns:p14="http://schemas.microsoft.com/office/powerpoint/2010/main" val="392029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223A7-D974-4943-ADD6-A1922CB1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- skládka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728C8C-B239-4044-85D0-A32041AB6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550" y="1190625"/>
            <a:ext cx="7702800" cy="343800"/>
          </a:xfrm>
        </p:spPr>
        <p:txBody>
          <a:bodyPr/>
          <a:lstStyle/>
          <a:p>
            <a:r>
              <a:rPr lang="sk-SK" dirty="0"/>
              <a:t>odpad sa ukladá po </a:t>
            </a:r>
            <a:r>
              <a:rPr lang="sk-SK" b="1" dirty="0"/>
              <a:t>kazetách</a:t>
            </a:r>
          </a:p>
        </p:txBody>
      </p:sp>
      <p:pic>
        <p:nvPicPr>
          <p:cNvPr id="5" name="Obrázok 4" descr="Obrázok, na ktorom je vonkajšie, trávnik, zem, príroda&#10;&#10;Automaticky generovaný popis">
            <a:extLst>
              <a:ext uri="{FF2B5EF4-FFF2-40B4-BE49-F238E27FC236}">
                <a16:creationId xmlns:a16="http://schemas.microsoft.com/office/drawing/2014/main" id="{7703BE68-6052-43B4-8873-E88C15A94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775" y="1534425"/>
            <a:ext cx="4667250" cy="3500438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3E5C66DB-EA14-40D6-806E-8C50F205FEDC}"/>
              </a:ext>
            </a:extLst>
          </p:cNvPr>
          <p:cNvSpPr/>
          <p:nvPr/>
        </p:nvSpPr>
        <p:spPr>
          <a:xfrm rot="395824">
            <a:off x="3286124" y="1646889"/>
            <a:ext cx="3686175" cy="1285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67EC1BF2-7E73-46AA-AB04-F65E81B2FE44}"/>
              </a:ext>
            </a:extLst>
          </p:cNvPr>
          <p:cNvCxnSpPr>
            <a:cxnSpLocks/>
          </p:cNvCxnSpPr>
          <p:nvPr/>
        </p:nvCxnSpPr>
        <p:spPr>
          <a:xfrm flipH="1" flipV="1">
            <a:off x="7033960" y="2571750"/>
            <a:ext cx="566990" cy="34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>
            <a:extLst>
              <a:ext uri="{FF2B5EF4-FFF2-40B4-BE49-F238E27FC236}">
                <a16:creationId xmlns:a16="http://schemas.microsoft.com/office/drawing/2014/main" id="{B907505A-8653-42B1-87D3-F3635FF1EB2D}"/>
              </a:ext>
            </a:extLst>
          </p:cNvPr>
          <p:cNvSpPr txBox="1"/>
          <p:nvPr/>
        </p:nvSpPr>
        <p:spPr>
          <a:xfrm>
            <a:off x="7317455" y="2930703"/>
            <a:ext cx="12981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50" dirty="0">
                <a:latin typeface="Manrope" panose="020B0604020202020204" charset="0"/>
              </a:rPr>
              <a:t>kazeta</a:t>
            </a:r>
          </a:p>
        </p:txBody>
      </p:sp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6979626A-B849-4D28-B883-C5928806917F}"/>
              </a:ext>
            </a:extLst>
          </p:cNvPr>
          <p:cNvSpPr/>
          <p:nvPr/>
        </p:nvSpPr>
        <p:spPr>
          <a:xfrm>
            <a:off x="7972425" y="4724400"/>
            <a:ext cx="762000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224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039EE-BCEE-4B8A-B40C-B55ECC05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Komunálny odpad - skládka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4EF9C79F-B8F0-4561-9D4B-44CCAB0F5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975" y="958646"/>
            <a:ext cx="3985350" cy="3432380"/>
          </a:xfrm>
        </p:spPr>
        <p:txBody>
          <a:bodyPr/>
          <a:lstStyle/>
          <a:p>
            <a:pPr marL="127000" indent="0">
              <a:buNone/>
            </a:pPr>
            <a:r>
              <a:rPr lang="sk-SK" b="1" dirty="0"/>
              <a:t>Kazeta</a:t>
            </a:r>
          </a:p>
          <a:p>
            <a:r>
              <a:rPr lang="sk-SK" dirty="0">
                <a:latin typeface="Manrope" panose="020B0604020202020204" charset="0"/>
              </a:rPr>
              <a:t>spodná časť/podložie kazety:</a:t>
            </a:r>
          </a:p>
          <a:p>
            <a:pPr lvl="1">
              <a:buClr>
                <a:schemeClr val="tx1"/>
              </a:buClr>
              <a:buFont typeface="Marlett" pitchFamily="2" charset="2"/>
              <a:buChar char=""/>
            </a:pPr>
            <a:r>
              <a:rPr lang="sk-SK" sz="1250" dirty="0">
                <a:latin typeface="Manrope" panose="020B0604020202020204" charset="0"/>
              </a:rPr>
              <a:t>makadam</a:t>
            </a:r>
          </a:p>
          <a:p>
            <a:pPr lvl="1">
              <a:buClr>
                <a:schemeClr val="tx1"/>
              </a:buClr>
              <a:buFont typeface="Marlett" pitchFamily="2" charset="2"/>
              <a:buChar char=""/>
            </a:pPr>
            <a:r>
              <a:rPr lang="sk-SK" sz="1250" dirty="0">
                <a:latin typeface="Manrope" panose="020B0604020202020204" charset="0"/>
              </a:rPr>
              <a:t>drenážne potrubia - odvádzajú priesakovú vodu a výluhy do zberných nádob v zemi</a:t>
            </a:r>
          </a:p>
          <a:p>
            <a:pPr lvl="1">
              <a:buClr>
                <a:schemeClr val="tx1"/>
              </a:buClr>
              <a:buFont typeface="Marlett" pitchFamily="2" charset="2"/>
              <a:buChar char=""/>
            </a:pPr>
            <a:r>
              <a:rPr lang="sk-SK" sz="1250" dirty="0">
                <a:latin typeface="Manrope" panose="020B0604020202020204" charset="0"/>
              </a:rPr>
              <a:t>nepriepustná fólia</a:t>
            </a:r>
          </a:p>
          <a:p>
            <a:pPr lvl="1">
              <a:buClr>
                <a:schemeClr val="tx1"/>
              </a:buClr>
              <a:buFont typeface="Marlett" pitchFamily="2" charset="2"/>
              <a:buChar char=""/>
            </a:pPr>
            <a:r>
              <a:rPr lang="sk-SK" sz="1250" dirty="0">
                <a:latin typeface="Manrope" panose="020B0604020202020204" charset="0"/>
              </a:rPr>
              <a:t>vrstva pneumatík </a:t>
            </a:r>
          </a:p>
          <a:p>
            <a:pPr lvl="2">
              <a:buClr>
                <a:schemeClr val="tx1"/>
              </a:buClr>
              <a:buFont typeface="Marlett" pitchFamily="2" charset="2"/>
              <a:buChar char=""/>
            </a:pPr>
            <a:endParaRPr lang="sk-SK" sz="1250" dirty="0">
              <a:latin typeface="Manrope" panose="020B0604020202020204" charset="0"/>
            </a:endParaRPr>
          </a:p>
          <a:p>
            <a:pPr lvl="2">
              <a:buClr>
                <a:schemeClr val="tx1"/>
              </a:buClr>
              <a:buFont typeface="Marlett" pitchFamily="2" charset="2"/>
              <a:buChar char=""/>
            </a:pPr>
            <a:endParaRPr lang="sk-SK" sz="1250" dirty="0">
              <a:latin typeface="Manrope" panose="020B0604020202020204" charset="0"/>
            </a:endParaRPr>
          </a:p>
          <a:p>
            <a:pPr lvl="2">
              <a:buClr>
                <a:schemeClr val="tx1"/>
              </a:buClr>
              <a:buFont typeface="Marlett" pitchFamily="2" charset="2"/>
              <a:buChar char=""/>
            </a:pPr>
            <a:endParaRPr lang="sk-SK" sz="1250" dirty="0">
              <a:latin typeface="Manrope" panose="020B0604020202020204" charset="0"/>
            </a:endParaRPr>
          </a:p>
          <a:p>
            <a:r>
              <a:rPr lang="sk-SK" dirty="0">
                <a:latin typeface="Manrope" panose="020B0604020202020204" charset="0"/>
              </a:rPr>
              <a:t>veľké kalné vrty - </a:t>
            </a:r>
            <a:r>
              <a:rPr lang="sk-SK" sz="1250" dirty="0">
                <a:latin typeface="Manrope" panose="020B0604020202020204" charset="0"/>
              </a:rPr>
              <a:t>odvádzajú skládkový plyn (metán, </a:t>
            </a:r>
            <a:r>
              <a:rPr lang="sk-SK" sz="1250" dirty="0">
                <a:effectLst/>
                <a:latin typeface="Manrop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sk-SK" sz="1250" baseline="-25000" dirty="0">
                <a:effectLst/>
                <a:latin typeface="Manrop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sk-SK" sz="1250" dirty="0">
                <a:latin typeface="Manrope" panose="020B0604020202020204" charset="0"/>
                <a:cs typeface="Times New Roman" panose="02020603050405020304" pitchFamily="18" charset="0"/>
              </a:rPr>
              <a:t>), ktorý produkuje biologicky </a:t>
            </a:r>
            <a:r>
              <a:rPr lang="sk-SK" sz="1250">
                <a:latin typeface="Manrope" panose="020B0604020202020204" charset="0"/>
                <a:cs typeface="Times New Roman" panose="02020603050405020304" pitchFamily="18" charset="0"/>
              </a:rPr>
              <a:t>rozložiteľný odpad.</a:t>
            </a:r>
            <a:endParaRPr lang="sk-SK" sz="1250" dirty="0">
              <a:effectLst/>
              <a:latin typeface="Manrope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41400" lvl="2" indent="0">
              <a:buClr>
                <a:schemeClr val="tx1"/>
              </a:buClr>
              <a:buNone/>
            </a:pPr>
            <a:endParaRPr lang="sk-SK" dirty="0"/>
          </a:p>
        </p:txBody>
      </p:sp>
      <p:pic>
        <p:nvPicPr>
          <p:cNvPr id="11" name="Obrázok 10" descr="Obrázok, na ktorom je vonkajšie&#10;&#10;Automaticky generovaný popis">
            <a:extLst>
              <a:ext uri="{FF2B5EF4-FFF2-40B4-BE49-F238E27FC236}">
                <a16:creationId xmlns:a16="http://schemas.microsoft.com/office/drawing/2014/main" id="{C87BF817-CF6A-481F-B4DC-01BF7590C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25" y="1304924"/>
            <a:ext cx="4064000" cy="3048000"/>
          </a:xfrm>
          <a:prstGeom prst="rect">
            <a:avLst/>
          </a:prstGeom>
        </p:spPr>
      </p:pic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7853A997-EF5E-443C-8FE3-55C40443628E}"/>
              </a:ext>
            </a:extLst>
          </p:cNvPr>
          <p:cNvCxnSpPr>
            <a:cxnSpLocks/>
          </p:cNvCxnSpPr>
          <p:nvPr/>
        </p:nvCxnSpPr>
        <p:spPr>
          <a:xfrm>
            <a:off x="3764950" y="1495425"/>
            <a:ext cx="9023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Šípka: doprava 16">
            <a:extLst>
              <a:ext uri="{FF2B5EF4-FFF2-40B4-BE49-F238E27FC236}">
                <a16:creationId xmlns:a16="http://schemas.microsoft.com/office/drawing/2014/main" id="{61C90E36-9BB1-490A-BCAF-18DDE0E8D59F}"/>
              </a:ext>
            </a:extLst>
          </p:cNvPr>
          <p:cNvSpPr/>
          <p:nvPr/>
        </p:nvSpPr>
        <p:spPr>
          <a:xfrm>
            <a:off x="7972425" y="4724400"/>
            <a:ext cx="762000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5997880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Korean Aesthetic Pitch Deck by Slidesgo">
  <a:themeElements>
    <a:clrScheme name="Simple Light">
      <a:dk1>
        <a:srgbClr val="1E1E1E"/>
      </a:dk1>
      <a:lt1>
        <a:srgbClr val="664B34"/>
      </a:lt1>
      <a:dk2>
        <a:srgbClr val="887C62"/>
      </a:dk2>
      <a:lt2>
        <a:srgbClr val="D4CBBB"/>
      </a:lt2>
      <a:accent1>
        <a:srgbClr val="E7E2D6"/>
      </a:accent1>
      <a:accent2>
        <a:srgbClr val="F3F3F3"/>
      </a:accent2>
      <a:accent3>
        <a:srgbClr val="E2B0A6"/>
      </a:accent3>
      <a:accent4>
        <a:srgbClr val="FFFFFF"/>
      </a:accent4>
      <a:accent5>
        <a:srgbClr val="FFFFFF"/>
      </a:accent5>
      <a:accent6>
        <a:srgbClr val="FFFFFF"/>
      </a:accent6>
      <a:hlink>
        <a:srgbClr val="1E1E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849</Words>
  <Application>Microsoft Office PowerPoint</Application>
  <PresentationFormat>Prezentácia na obrazovke (16:9)</PresentationFormat>
  <Paragraphs>81</Paragraphs>
  <Slides>15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6" baseType="lpstr">
      <vt:lpstr>Minimalist Korean Aesthetic Pitch Deck by Slidesgo</vt:lpstr>
      <vt:lpstr>Kam putuje odpad z našej školy ? </vt:lpstr>
      <vt:lpstr>Technické služby mesta Brezno </vt:lpstr>
      <vt:lpstr>Triedený odpad</vt:lpstr>
      <vt:lpstr>Plasty</vt:lpstr>
      <vt:lpstr>Komunálny odpad</vt:lpstr>
      <vt:lpstr>Komunálny odpad - skládka</vt:lpstr>
      <vt:lpstr>Komunálny odpad – skládka </vt:lpstr>
      <vt:lpstr>Komunálny odpad - skládka</vt:lpstr>
      <vt:lpstr>Komunálny odpad - skládka</vt:lpstr>
      <vt:lpstr>Komunálny odpad - skládka</vt:lpstr>
      <vt:lpstr>Komunálny odpad - skládka</vt:lpstr>
      <vt:lpstr>Komunálny odpad - skládka</vt:lpstr>
      <vt:lpstr>Komunálny odpad - skládka</vt:lpstr>
      <vt:lpstr>Komunálny odpad - skládka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 putuje odpad z našej školy ?</dc:title>
  <dc:creator>Katka</dc:creator>
  <cp:lastModifiedBy>Neznámy používateľ</cp:lastModifiedBy>
  <cp:revision>12</cp:revision>
  <dcterms:modified xsi:type="dcterms:W3CDTF">2022-04-15T19:26:19Z</dcterms:modified>
</cp:coreProperties>
</file>