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Nunito" panose="020B0604020202020204" pitchFamily="2" charset="-18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84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096fd09063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096fd09063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096fd09063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096fd09063_2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096fd09063_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096fd09063_2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096fd09063_2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096fd09063_2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096fd09063_2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096fd09063_2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d19399d710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d19399d710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096fd09063_2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096fd09063_2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096fd09063_2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096fd09063_2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096fd09063_2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096fd09063_2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096fd09063_2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096fd09063_2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07bc97cdb4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07bc97cdb4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d19399d71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d19399d71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d19399d71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d19399d710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d19399d710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d19399d710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07bc97cdb4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07bc97cdb4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07bc97cdb4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07bc97cdb4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07bc97cdb4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07bc97cdb4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07bc97cdb4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07bc97cdb4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d19399d71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d19399d71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096fd09063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096fd09063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096fd0906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096fd0906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514678" y="1123658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/>
              <a:t>Motywacja do nauki</a:t>
            </a:r>
            <a:endParaRPr b="1"/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"/>
          </p:nvPr>
        </p:nvSpPr>
        <p:spPr>
          <a:xfrm>
            <a:off x="1003075" y="315170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900" b="1"/>
              <a:t>Jak zmotywować dziecko do nauki</a:t>
            </a:r>
            <a:endParaRPr sz="1900" b="1"/>
          </a:p>
        </p:txBody>
      </p:sp>
      <p:pic>
        <p:nvPicPr>
          <p:cNvPr id="130" name="Google Shape;13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6750" y="746875"/>
            <a:ext cx="2639800" cy="351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2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/>
              <a:t>Dziecko, któremu brakuje motywacji do nauki jest:</a:t>
            </a:r>
            <a:endParaRPr b="1"/>
          </a:p>
        </p:txBody>
      </p:sp>
      <p:sp>
        <p:nvSpPr>
          <p:cNvPr id="194" name="Google Shape;194;p22"/>
          <p:cNvSpPr txBox="1">
            <a:spLocks noGrp="1"/>
          </p:cNvSpPr>
          <p:nvPr>
            <p:ph type="body" idx="1"/>
          </p:nvPr>
        </p:nvSpPr>
        <p:spPr>
          <a:xfrm>
            <a:off x="819150" y="1800200"/>
            <a:ext cx="4694700" cy="29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000000"/>
                </a:solidFill>
              </a:rPr>
              <a:t>-</a:t>
            </a:r>
            <a:r>
              <a:rPr lang="pl" sz="1600">
                <a:solidFill>
                  <a:srgbClr val="000000"/>
                </a:solidFill>
              </a:rPr>
              <a:t>apatyczne, mało aktywne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600">
                <a:solidFill>
                  <a:srgbClr val="000000"/>
                </a:solidFill>
              </a:rPr>
              <a:t>-obojętne, znudzone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600">
                <a:solidFill>
                  <a:srgbClr val="000000"/>
                </a:solidFill>
              </a:rPr>
              <a:t>-nadpobudliwe, nie poptrafi skupić uwagi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600">
                <a:solidFill>
                  <a:srgbClr val="000000"/>
                </a:solidFill>
              </a:rPr>
              <a:t>-niechętne do działania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600">
                <a:solidFill>
                  <a:srgbClr val="000000"/>
                </a:solidFill>
              </a:rPr>
              <a:t>-wagaruje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600">
                <a:solidFill>
                  <a:srgbClr val="000000"/>
                </a:solidFill>
              </a:rPr>
              <a:t>-nie pewne siebie, ma niskie poczucie wartości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pl" sz="1600">
                <a:solidFill>
                  <a:srgbClr val="000000"/>
                </a:solidFill>
              </a:rPr>
              <a:t>-nie przygotowane do lekcji</a:t>
            </a:r>
            <a:endParaRPr sz="1600">
              <a:solidFill>
                <a:srgbClr val="000000"/>
              </a:solidFill>
            </a:endParaRPr>
          </a:p>
        </p:txBody>
      </p:sp>
      <p:pic>
        <p:nvPicPr>
          <p:cNvPr id="195" name="Google Shape;195;p22"/>
          <p:cNvPicPr preferRelativeResize="0"/>
          <p:nvPr/>
        </p:nvPicPr>
        <p:blipFill rotWithShape="1">
          <a:blip r:embed="rId3">
            <a:alphaModFix/>
          </a:blip>
          <a:srcRect l="9271" t="28140" r="21485"/>
          <a:stretch/>
        </p:blipFill>
        <p:spPr>
          <a:xfrm flipH="1">
            <a:off x="4572001" y="1434500"/>
            <a:ext cx="4175124" cy="227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3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55479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                 </a:t>
            </a:r>
            <a:r>
              <a:rPr lang="pl" b="1"/>
              <a:t>Czego nie robić…..</a:t>
            </a:r>
            <a:endParaRPr b="1"/>
          </a:p>
        </p:txBody>
      </p:sp>
      <p:sp>
        <p:nvSpPr>
          <p:cNvPr id="201" name="Google Shape;201;p23"/>
          <p:cNvSpPr txBox="1">
            <a:spLocks noGrp="1"/>
          </p:cNvSpPr>
          <p:nvPr>
            <p:ph type="body" idx="1"/>
          </p:nvPr>
        </p:nvSpPr>
        <p:spPr>
          <a:xfrm>
            <a:off x="267075" y="1990725"/>
            <a:ext cx="85809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b="1"/>
              <a:t>                                                </a:t>
            </a:r>
            <a:r>
              <a:rPr lang="pl" sz="1800" b="1">
                <a:solidFill>
                  <a:srgbClr val="000000"/>
                </a:solidFill>
              </a:rPr>
              <a:t>    1.  NADMIERNA KONTROLA</a:t>
            </a:r>
            <a:endParaRPr sz="1800" b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800" i="1">
                <a:solidFill>
                  <a:srgbClr val="000000"/>
                </a:solidFill>
              </a:rPr>
              <a:t>“Muszę go cały czas pilnować, gdy tylko odejdę, od razu zajmuje się czymś innym, nigdy nie pamięta co jest zadane…”</a:t>
            </a:r>
            <a:endParaRPr sz="1800" i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2000">
                <a:solidFill>
                  <a:srgbClr val="000000"/>
                </a:solidFill>
              </a:rPr>
              <a:t>Rodzice dzwonią do nauczycieli, kolegów, pytając o prace domowe w ten sposób przejmują kontrolę i pozbawiają dziecko odpowiedzialności i motywacji do nauk</a:t>
            </a:r>
            <a:r>
              <a:rPr lang="pl" sz="2000"/>
              <a:t>i</a:t>
            </a:r>
            <a:endParaRPr sz="20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500"/>
          </a:p>
        </p:txBody>
      </p:sp>
      <p:pic>
        <p:nvPicPr>
          <p:cNvPr id="202" name="Google Shape;20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6425" y="479938"/>
            <a:ext cx="1685925" cy="168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4"/>
          <p:cNvSpPr txBox="1">
            <a:spLocks noGrp="1"/>
          </p:cNvSpPr>
          <p:nvPr>
            <p:ph type="body" idx="1"/>
          </p:nvPr>
        </p:nvSpPr>
        <p:spPr>
          <a:xfrm>
            <a:off x="215400" y="258475"/>
            <a:ext cx="8503500" cy="45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900" b="1"/>
              <a:t>                                          </a:t>
            </a:r>
            <a:r>
              <a:rPr lang="pl" sz="1900" b="1">
                <a:solidFill>
                  <a:srgbClr val="000000"/>
                </a:solidFill>
              </a:rPr>
              <a:t>     2. UCZENIE SIĘ ZA DZIECKO</a:t>
            </a:r>
            <a:endParaRPr sz="1900" b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900">
                <a:solidFill>
                  <a:srgbClr val="000000"/>
                </a:solidFill>
              </a:rPr>
              <a:t>Rodzice niezadowoleni z efektów nauki dziecka, często sami biorą się do pracy. Sprawdzają zeszyty, poprawiają błędy, przepisują fragmenty lub całe prace domowe, piszą za nie wypracowania , czytają lektury. Obawiają się, że dziecko samo sobie nie poradzi</a:t>
            </a:r>
            <a:endParaRPr sz="2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900" b="1">
                <a:solidFill>
                  <a:srgbClr val="000000"/>
                </a:solidFill>
              </a:rPr>
              <a:t>                                              3.  ZBYT WYSOKIE WYMAGANIA</a:t>
            </a:r>
            <a:endParaRPr sz="1900" b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900" i="1">
                <a:solidFill>
                  <a:srgbClr val="000000"/>
                </a:solidFill>
              </a:rPr>
              <a:t>“Moje dziecko jest strasznie nerwowe, gdy coś mu nie wychodzi, płacze i rzuca zeszytami”</a:t>
            </a:r>
            <a:endParaRPr sz="1900" i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pl" sz="1900">
                <a:solidFill>
                  <a:srgbClr val="000000"/>
                </a:solidFill>
              </a:rPr>
              <a:t>Rodzic sprawdza prace dziecka i podkreśla na czerwono popełnione błędy. Nie chwali za włożony w pracę wysiłek. Koncentrując  się na błędach- odbiera dziecku satysfakcję z wykonanej pracy</a:t>
            </a:r>
            <a:endParaRPr sz="19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5"/>
          <p:cNvSpPr txBox="1">
            <a:spLocks noGrp="1"/>
          </p:cNvSpPr>
          <p:nvPr>
            <p:ph type="body" idx="1"/>
          </p:nvPr>
        </p:nvSpPr>
        <p:spPr>
          <a:xfrm>
            <a:off x="215400" y="258475"/>
            <a:ext cx="8928600" cy="45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rgbClr val="000000"/>
                </a:solidFill>
              </a:rPr>
              <a:t>                                                   </a:t>
            </a:r>
            <a:r>
              <a:rPr lang="pl" sz="1800" b="1">
                <a:solidFill>
                  <a:srgbClr val="000000"/>
                </a:solidFill>
              </a:rPr>
              <a:t> 4. NIE WŁAŚCIWE MOTYWOWANIE</a:t>
            </a:r>
            <a:endParaRPr sz="1800" b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700">
                <a:solidFill>
                  <a:srgbClr val="000000"/>
                </a:solidFill>
              </a:rPr>
              <a:t>Rodzice w poczuciu własnej bezradności wobec szkolnych niepowodzeń dzieci, próbują wszystkiego, żeby zachęcić dzieci do nauki: moralizują, straszą, zawstydzają, przekupują, wyznaczają kary. Z kolei dzieci, nie mając nic już do stracenia podejmują walkę z rodzicami.</a:t>
            </a:r>
            <a:endParaRPr sz="17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700">
                <a:solidFill>
                  <a:srgbClr val="000000"/>
                </a:solidFill>
              </a:rPr>
              <a:t>                                       </a:t>
            </a:r>
            <a:r>
              <a:rPr lang="pl" sz="1700" b="1">
                <a:solidFill>
                  <a:srgbClr val="000000"/>
                </a:solidFill>
              </a:rPr>
              <a:t>  5. BRAK ZAINTERESOWANIA RODZICÓW NAUKA DZIECKA</a:t>
            </a:r>
            <a:endParaRPr sz="1700" b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pl" sz="1800">
                <a:solidFill>
                  <a:srgbClr val="000000"/>
                </a:solidFill>
              </a:rPr>
              <a:t>Rodzice zapracowani i zmęczeni, nie mają czasu zajmować się sprawami szkolnymi dziecka. Uważają, że samo powinno dać sobie radę. Nie rozumieją,że dziecko potrzebuje pomocy i wwsparcia. Dopiero, gdy dziecko wpada w duże kłopoty lub zaczyna wagarować, zaczynają szukać pomocy. Kiedy barkuje czasu, brakuje też codziennych rozmów, przemyśleń, wzajemnego wsparcia i okazywania szacunku . Umykają uwadze rodziców zaniedbania np. przy odbrabianiu prac domowych, zaś z drugiej strony nie zauważają starań dziecka, które stara się osiagnąć jak najlepsze wyniki, wtedy jest ono przeświadczone, że wysiłek się nie opłaca.</a:t>
            </a:r>
            <a:endParaRPr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6"/>
          <p:cNvSpPr txBox="1">
            <a:spLocks noGrp="1"/>
          </p:cNvSpPr>
          <p:nvPr>
            <p:ph type="title"/>
          </p:nvPr>
        </p:nvSpPr>
        <p:spPr>
          <a:xfrm>
            <a:off x="819150" y="3545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/>
              <a:t>Jak postępować, żeby zachęcić dziecko do nauki:</a:t>
            </a:r>
            <a:endParaRPr b="1"/>
          </a:p>
        </p:txBody>
      </p:sp>
      <p:sp>
        <p:nvSpPr>
          <p:cNvPr id="218" name="Google Shape;218;p26"/>
          <p:cNvSpPr txBox="1">
            <a:spLocks noGrp="1"/>
          </p:cNvSpPr>
          <p:nvPr>
            <p:ph type="body" idx="1"/>
          </p:nvPr>
        </p:nvSpPr>
        <p:spPr>
          <a:xfrm>
            <a:off x="318775" y="1309100"/>
            <a:ext cx="5741100" cy="3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l" sz="1900">
                <a:solidFill>
                  <a:srgbClr val="000000"/>
                </a:solidFill>
              </a:rPr>
              <a:t>Dziecko rozpoczynając naukę w szkole podstawowej wchodzi w nowy okres w swoim życiu. Przyjmuje na siebie nowe obowiązki, ma mniej czasu na zabawy i rozrywki. W tym czasie rola rodzica jest  w jego życiu szczególnie ważna. Akceptujący, kochający, ale też stanowczy rodzic zapewnia poczucie bezpieczeństwa i zaspokaja podstawowe potrzeby dziecka. Może ono sie skupić na nuce i przyswajaniu wiedzy. Nie musi zwracać na siebie uwagi nieodpowiednim zachowaniem.</a:t>
            </a:r>
            <a:endParaRPr sz="1900">
              <a:solidFill>
                <a:srgbClr val="000000"/>
              </a:solidFill>
            </a:endParaRPr>
          </a:p>
        </p:txBody>
      </p:sp>
      <p:pic>
        <p:nvPicPr>
          <p:cNvPr id="219" name="Google Shape;21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8325" y="1083950"/>
            <a:ext cx="3067174" cy="20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7"/>
          <p:cNvSpPr txBox="1">
            <a:spLocks noGrp="1"/>
          </p:cNvSpPr>
          <p:nvPr>
            <p:ph type="title"/>
          </p:nvPr>
        </p:nvSpPr>
        <p:spPr>
          <a:xfrm>
            <a:off x="664050" y="225275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/>
              <a:t>            SZTUKA MOTYWACJI:</a:t>
            </a:r>
            <a:endParaRPr b="1"/>
          </a:p>
        </p:txBody>
      </p:sp>
      <p:sp>
        <p:nvSpPr>
          <p:cNvPr id="225" name="Google Shape;225;p27"/>
          <p:cNvSpPr txBox="1">
            <a:spLocks noGrp="1"/>
          </p:cNvSpPr>
          <p:nvPr>
            <p:ph type="body" idx="1"/>
          </p:nvPr>
        </p:nvSpPr>
        <p:spPr>
          <a:xfrm>
            <a:off x="241225" y="930475"/>
            <a:ext cx="8083500" cy="37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AutoNum type="arabicPeriod"/>
            </a:pPr>
            <a:r>
              <a:rPr lang="pl" sz="1600">
                <a:solidFill>
                  <a:srgbClr val="000000"/>
                </a:solidFill>
              </a:rPr>
              <a:t>Oczekuj od dziecka tego co najlepsze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AutoNum type="arabicPeriod"/>
            </a:pPr>
            <a:r>
              <a:rPr lang="pl" sz="1600">
                <a:solidFill>
                  <a:srgbClr val="000000"/>
                </a:solidFill>
              </a:rPr>
              <a:t>Zauważaj potrzeby drugiego człowieka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AutoNum type="arabicPeriod"/>
            </a:pPr>
            <a:r>
              <a:rPr lang="pl" sz="1600">
                <a:solidFill>
                  <a:srgbClr val="000000"/>
                </a:solidFill>
              </a:rPr>
              <a:t>Wysoko ustawiaj poprzeczkę doskonałości, lub dostosuj ją do indywidualnych możliwości dziecka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AutoNum type="arabicPeriod"/>
            </a:pPr>
            <a:r>
              <a:rPr lang="pl" sz="1600">
                <a:solidFill>
                  <a:srgbClr val="000000"/>
                </a:solidFill>
              </a:rPr>
              <a:t>Stwarzaj środowisko, w którym niepowodzenie nie oznacza przegranej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AutoNum type="arabicPeriod"/>
            </a:pPr>
            <a:r>
              <a:rPr lang="pl" sz="1600">
                <a:solidFill>
                  <a:srgbClr val="000000"/>
                </a:solidFill>
              </a:rPr>
              <a:t>Wykorzystuj pozytywne wzorce , by zachęcać dziecko do sukcesu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AutoNum type="arabicPeriod"/>
            </a:pPr>
            <a:r>
              <a:rPr lang="pl" sz="1600">
                <a:solidFill>
                  <a:srgbClr val="000000"/>
                </a:solidFill>
              </a:rPr>
              <a:t>Okazuj uznanie, chwal najmniejsze osiągnięcia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AutoNum type="arabicPeriod"/>
            </a:pPr>
            <a:r>
              <a:rPr lang="pl" sz="1600">
                <a:solidFill>
                  <a:srgbClr val="000000"/>
                </a:solidFill>
              </a:rPr>
              <a:t>Uwzględniaj potrzebę współzawodnictwa i wykorzystuj ją w sposób umiarkowany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AutoNum type="arabicPeriod"/>
            </a:pPr>
            <a:r>
              <a:rPr lang="pl" sz="1600">
                <a:solidFill>
                  <a:srgbClr val="000000"/>
                </a:solidFill>
              </a:rPr>
              <a:t>Nagradzaj za współpracę</a:t>
            </a:r>
            <a:endParaRPr sz="1600">
              <a:solidFill>
                <a:srgbClr val="000000"/>
              </a:solidFill>
            </a:endParaRPr>
          </a:p>
        </p:txBody>
      </p:sp>
      <p:pic>
        <p:nvPicPr>
          <p:cNvPr id="226" name="Google Shape;22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4250" y="225275"/>
            <a:ext cx="2001275" cy="132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4572001" y="3370799"/>
            <a:ext cx="2492550" cy="149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8"/>
          <p:cNvSpPr txBox="1">
            <a:spLocks noGrp="1"/>
          </p:cNvSpPr>
          <p:nvPr>
            <p:ph type="title"/>
          </p:nvPr>
        </p:nvSpPr>
        <p:spPr>
          <a:xfrm>
            <a:off x="819150" y="439400"/>
            <a:ext cx="7505700" cy="8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/>
              <a:t>Prace domowe- czy potrzebne…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8"/>
          <p:cNvSpPr txBox="1">
            <a:spLocks noGrp="1"/>
          </p:cNvSpPr>
          <p:nvPr>
            <p:ph type="body" idx="1"/>
          </p:nvPr>
        </p:nvSpPr>
        <p:spPr>
          <a:xfrm>
            <a:off x="318775" y="1137250"/>
            <a:ext cx="4600800" cy="3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074">
                <a:solidFill>
                  <a:srgbClr val="000000"/>
                </a:solidFill>
              </a:rPr>
              <a:t>-pr</a:t>
            </a:r>
            <a:r>
              <a:rPr lang="pl" sz="2169">
                <a:solidFill>
                  <a:srgbClr val="000000"/>
                </a:solidFill>
              </a:rPr>
              <a:t>aca domowa stanowi integralną część nauki</a:t>
            </a:r>
            <a:endParaRPr sz="2169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2169">
                <a:solidFill>
                  <a:srgbClr val="000000"/>
                </a:solidFill>
              </a:rPr>
              <a:t>-uczniowie na lekcji uczą się, rozwiązują zadania pod kierunkiem nauczyciela</a:t>
            </a:r>
            <a:endParaRPr sz="2169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2169">
                <a:solidFill>
                  <a:srgbClr val="000000"/>
                </a:solidFill>
              </a:rPr>
              <a:t>-w pracy domowej utrwalają wyniesione z zajęć wiadomości i umiejętności. usprawniają je drogą ćwiczeń.</a:t>
            </a:r>
            <a:endParaRPr sz="2169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2169">
                <a:solidFill>
                  <a:srgbClr val="000000"/>
                </a:solidFill>
              </a:rPr>
              <a:t>-pogłębiają i uzupełniają nabytą w szkole wiedz</a:t>
            </a:r>
            <a:r>
              <a:rPr lang="pl" sz="2074">
                <a:solidFill>
                  <a:srgbClr val="000000"/>
                </a:solidFill>
              </a:rPr>
              <a:t>ę</a:t>
            </a:r>
            <a:endParaRPr sz="2074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34" name="Google Shape;23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4425" y="1444700"/>
            <a:ext cx="3753000" cy="26567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9"/>
          <p:cNvSpPr txBox="1">
            <a:spLocks noGrp="1"/>
          </p:cNvSpPr>
          <p:nvPr>
            <p:ph type="title"/>
          </p:nvPr>
        </p:nvSpPr>
        <p:spPr>
          <a:xfrm>
            <a:off x="819150" y="336025"/>
            <a:ext cx="7505700" cy="11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/>
              <a:t>Duże znaczenia dla efektywności pracy i nauki dziecka mają poniższe warunki:</a:t>
            </a:r>
            <a:endParaRPr b="1"/>
          </a:p>
        </p:txBody>
      </p:sp>
      <p:sp>
        <p:nvSpPr>
          <p:cNvPr id="240" name="Google Shape;240;p29"/>
          <p:cNvSpPr txBox="1">
            <a:spLocks noGrp="1"/>
          </p:cNvSpPr>
          <p:nvPr>
            <p:ph type="body" idx="1"/>
          </p:nvPr>
        </p:nvSpPr>
        <p:spPr>
          <a:xfrm>
            <a:off x="267075" y="1562675"/>
            <a:ext cx="5146500" cy="327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/>
              <a:t>          </a:t>
            </a:r>
            <a:r>
              <a:rPr lang="pl" sz="1700">
                <a:solidFill>
                  <a:srgbClr val="000000"/>
                </a:solidFill>
              </a:rPr>
              <a:t>  MIEJSCE</a:t>
            </a:r>
            <a:endParaRPr sz="17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7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7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7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700">
                <a:solidFill>
                  <a:srgbClr val="000000"/>
                </a:solidFill>
              </a:rPr>
              <a:t>Dziecko powinno mieć swój własny kąt w pokoju,</a:t>
            </a:r>
            <a:endParaRPr sz="17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700">
                <a:solidFill>
                  <a:srgbClr val="000000"/>
                </a:solidFill>
              </a:rPr>
              <a:t>w którym przechowuje, porządkuje swoje rzeczy</a:t>
            </a:r>
            <a:endParaRPr sz="17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pl" sz="1700">
                <a:solidFill>
                  <a:srgbClr val="000000"/>
                </a:solidFill>
              </a:rPr>
              <a:t>i odrabia prace domowe.</a:t>
            </a:r>
            <a:endParaRPr sz="1700">
              <a:solidFill>
                <a:srgbClr val="000000"/>
              </a:solidFill>
            </a:endParaRPr>
          </a:p>
        </p:txBody>
      </p:sp>
      <p:cxnSp>
        <p:nvCxnSpPr>
          <p:cNvPr id="241" name="Google Shape;241;p29"/>
          <p:cNvCxnSpPr/>
          <p:nvPr/>
        </p:nvCxnSpPr>
        <p:spPr>
          <a:xfrm>
            <a:off x="1249250" y="2080650"/>
            <a:ext cx="0" cy="9822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42" name="Google Shape;242;p29"/>
          <p:cNvPicPr preferRelativeResize="0"/>
          <p:nvPr/>
        </p:nvPicPr>
        <p:blipFill rotWithShape="1">
          <a:blip r:embed="rId3">
            <a:alphaModFix/>
          </a:blip>
          <a:srcRect b="15576"/>
          <a:stretch/>
        </p:blipFill>
        <p:spPr>
          <a:xfrm>
            <a:off x="5413575" y="1562673"/>
            <a:ext cx="3092200" cy="2819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0"/>
          <p:cNvSpPr txBox="1">
            <a:spLocks noGrp="1"/>
          </p:cNvSpPr>
          <p:nvPr>
            <p:ph type="body" idx="1"/>
          </p:nvPr>
        </p:nvSpPr>
        <p:spPr>
          <a:xfrm>
            <a:off x="241225" y="284325"/>
            <a:ext cx="5608800" cy="407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900">
                <a:solidFill>
                  <a:srgbClr val="000000"/>
                </a:solidFill>
              </a:rPr>
              <a:t>     CZAS</a:t>
            </a:r>
            <a:endParaRPr sz="19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9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9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900">
                <a:solidFill>
                  <a:srgbClr val="000000"/>
                </a:solidFill>
              </a:rPr>
              <a:t>Należy od początku przyzwyczajać dziecko do </a:t>
            </a:r>
            <a:endParaRPr sz="19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900">
                <a:solidFill>
                  <a:srgbClr val="000000"/>
                </a:solidFill>
              </a:rPr>
              <a:t>uczenia się w pewnych stałych godzinach. Zasadę </a:t>
            </a:r>
            <a:endParaRPr sz="19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900">
                <a:solidFill>
                  <a:srgbClr val="000000"/>
                </a:solidFill>
              </a:rPr>
              <a:t>tę należy przestrzegać z żelazną konsekwencją  nie </a:t>
            </a:r>
            <a:endParaRPr sz="19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900">
                <a:solidFill>
                  <a:srgbClr val="000000"/>
                </a:solidFill>
              </a:rPr>
              <a:t>tylko do ukończenia szkoły podstawowej , ale także </a:t>
            </a:r>
            <a:endParaRPr sz="19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pl" sz="1900">
                <a:solidFill>
                  <a:srgbClr val="000000"/>
                </a:solidFill>
              </a:rPr>
              <a:t>średniej</a:t>
            </a:r>
            <a:endParaRPr sz="1900">
              <a:solidFill>
                <a:srgbClr val="000000"/>
              </a:solidFill>
            </a:endParaRPr>
          </a:p>
        </p:txBody>
      </p:sp>
      <p:cxnSp>
        <p:nvCxnSpPr>
          <p:cNvPr id="248" name="Google Shape;248;p30"/>
          <p:cNvCxnSpPr/>
          <p:nvPr/>
        </p:nvCxnSpPr>
        <p:spPr>
          <a:xfrm>
            <a:off x="939100" y="749550"/>
            <a:ext cx="620400" cy="8529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49" name="Google Shape;24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1221" y="1270978"/>
            <a:ext cx="3090379" cy="3090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1"/>
          <p:cNvSpPr txBox="1">
            <a:spLocks noGrp="1"/>
          </p:cNvSpPr>
          <p:nvPr>
            <p:ph type="body" idx="1"/>
          </p:nvPr>
        </p:nvSpPr>
        <p:spPr>
          <a:xfrm>
            <a:off x="344700" y="336000"/>
            <a:ext cx="4227300" cy="44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>
                <a:solidFill>
                  <a:srgbClr val="000000"/>
                </a:solidFill>
              </a:rPr>
              <a:t>HIGIENA PRACY</a:t>
            </a:r>
            <a:endParaRPr sz="15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5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5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pl" sz="1500">
                <a:solidFill>
                  <a:srgbClr val="000000"/>
                </a:solidFill>
              </a:rPr>
              <a:t>przed przystapieniem do pracy należy przygotować biurko lub stół, potrzebne ksiązki i przybory, przewietrzyć pokój, przejrzeć bieżący tygodniowy rozkład zajęc i zaplanować plan pracy</a:t>
            </a:r>
            <a:endParaRPr sz="1500">
              <a:solidFill>
                <a:srgbClr val="000000"/>
              </a:solidFill>
            </a:endParaRPr>
          </a:p>
        </p:txBody>
      </p:sp>
      <p:cxnSp>
        <p:nvCxnSpPr>
          <p:cNvPr id="255" name="Google Shape;255;p31"/>
          <p:cNvCxnSpPr/>
          <p:nvPr/>
        </p:nvCxnSpPr>
        <p:spPr>
          <a:xfrm>
            <a:off x="1068325" y="749550"/>
            <a:ext cx="0" cy="6462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56" name="Google Shape;256;p31"/>
          <p:cNvSpPr txBox="1"/>
          <p:nvPr/>
        </p:nvSpPr>
        <p:spPr>
          <a:xfrm>
            <a:off x="4572000" y="-129225"/>
            <a:ext cx="3971700" cy="46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>
                <a:latin typeface="Calibri"/>
                <a:ea typeface="Calibri"/>
                <a:cs typeface="Calibri"/>
                <a:sym typeface="Calibri"/>
              </a:rPr>
              <a:t>ZAPLANOWANIE PRACY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>
                <a:latin typeface="Calibri"/>
                <a:ea typeface="Calibri"/>
                <a:cs typeface="Calibri"/>
                <a:sym typeface="Calibri"/>
              </a:rPr>
              <a:t>Ważne jest ustalenie kolejności zajęć; na początek powinno sie wysunąć przedmioty , które sprawiają  większe trudności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7" name="Google Shape;257;p31"/>
          <p:cNvCxnSpPr/>
          <p:nvPr/>
        </p:nvCxnSpPr>
        <p:spPr>
          <a:xfrm>
            <a:off x="5341675" y="1178525"/>
            <a:ext cx="0" cy="723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58" name="Google Shape;25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6125" y="2733788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8150" y="3188300"/>
            <a:ext cx="2555550" cy="168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 txBox="1">
            <a:spLocks noGrp="1"/>
          </p:cNvSpPr>
          <p:nvPr>
            <p:ph type="title"/>
          </p:nvPr>
        </p:nvSpPr>
        <p:spPr>
          <a:xfrm>
            <a:off x="1927350" y="793900"/>
            <a:ext cx="52893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        </a:t>
            </a:r>
            <a:r>
              <a:rPr lang="pl" sz="3100" b="1"/>
              <a:t>Co to jest motywacja?</a:t>
            </a:r>
            <a:endParaRPr sz="3100" b="1"/>
          </a:p>
        </p:txBody>
      </p:sp>
      <p:sp>
        <p:nvSpPr>
          <p:cNvPr id="136" name="Google Shape;136;p14"/>
          <p:cNvSpPr txBox="1">
            <a:spLocks noGrp="1"/>
          </p:cNvSpPr>
          <p:nvPr>
            <p:ph type="body" idx="1"/>
          </p:nvPr>
        </p:nvSpPr>
        <p:spPr>
          <a:xfrm>
            <a:off x="0" y="1499100"/>
            <a:ext cx="8925900" cy="29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/>
              <a:t>Motywacja to ogół bodźców powodujących gotowość ucznia do uczenia się</a:t>
            </a:r>
            <a:endParaRPr sz="2000"/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pl" sz="2000"/>
              <a:t>Motywacja zwenętrzna                                                Motywacja wewnętrzna</a:t>
            </a:r>
            <a:endParaRPr sz="2000"/>
          </a:p>
        </p:txBody>
      </p:sp>
      <p:cxnSp>
        <p:nvCxnSpPr>
          <p:cNvPr id="137" name="Google Shape;137;p14"/>
          <p:cNvCxnSpPr/>
          <p:nvPr/>
        </p:nvCxnSpPr>
        <p:spPr>
          <a:xfrm flipH="1">
            <a:off x="2453425" y="2429600"/>
            <a:ext cx="760200" cy="59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8" name="Google Shape;138;p14"/>
          <p:cNvCxnSpPr/>
          <p:nvPr/>
        </p:nvCxnSpPr>
        <p:spPr>
          <a:xfrm>
            <a:off x="5001675" y="2432900"/>
            <a:ext cx="641400" cy="720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2"/>
          <p:cNvSpPr txBox="1">
            <a:spLocks noGrp="1"/>
          </p:cNvSpPr>
          <p:nvPr>
            <p:ph type="body" idx="1"/>
          </p:nvPr>
        </p:nvSpPr>
        <p:spPr>
          <a:xfrm>
            <a:off x="819150" y="672025"/>
            <a:ext cx="3752700" cy="37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solidFill>
                  <a:srgbClr val="000000"/>
                </a:solidFill>
              </a:rPr>
              <a:t>SAMOKONTROLA WYKONYWANEJ PRACY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600">
                <a:solidFill>
                  <a:srgbClr val="000000"/>
                </a:solidFill>
              </a:rPr>
              <a:t>Chodzi o to , aby dziecko samo odkrywało swoje błędy i samo je poprawiało.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600">
                <a:solidFill>
                  <a:srgbClr val="000000"/>
                </a:solidFill>
              </a:rPr>
              <a:t>Do samokontroli należy systematycznie dziecko wdrażać.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65" name="Google Shape;26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850" y="1576650"/>
            <a:ext cx="4172975" cy="24744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6" name="Google Shape;266;p32"/>
          <p:cNvCxnSpPr/>
          <p:nvPr/>
        </p:nvCxnSpPr>
        <p:spPr>
          <a:xfrm>
            <a:off x="2438225" y="1085575"/>
            <a:ext cx="0" cy="10857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3"/>
          <p:cNvSpPr txBox="1">
            <a:spLocks noGrp="1"/>
          </p:cNvSpPr>
          <p:nvPr>
            <p:ph type="body" idx="1"/>
          </p:nvPr>
        </p:nvSpPr>
        <p:spPr>
          <a:xfrm>
            <a:off x="680625" y="672025"/>
            <a:ext cx="3747900" cy="37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>
                <a:solidFill>
                  <a:srgbClr val="000000"/>
                </a:solidFill>
              </a:rPr>
              <a:t>Przygotowanie do następnego dnia</a:t>
            </a:r>
            <a:endParaRPr sz="17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7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7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7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700">
                <a:solidFill>
                  <a:srgbClr val="000000"/>
                </a:solidFill>
              </a:rPr>
              <a:t>Przygotowanie potrzebnych do lekcji książek,                                                                                                                          zeszytów,  przyborów szkolnych jako niezbędny,                                                                                                                              końcowy etap pracy domowej.</a:t>
            </a:r>
            <a:endParaRPr sz="17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500"/>
          </a:p>
        </p:txBody>
      </p:sp>
      <p:cxnSp>
        <p:nvCxnSpPr>
          <p:cNvPr id="272" name="Google Shape;272;p33"/>
          <p:cNvCxnSpPr/>
          <p:nvPr/>
        </p:nvCxnSpPr>
        <p:spPr>
          <a:xfrm>
            <a:off x="1921275" y="1436525"/>
            <a:ext cx="0" cy="697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73" name="Google Shape;27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8075" y="1436525"/>
            <a:ext cx="3991650" cy="244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4"/>
          <p:cNvSpPr txBox="1">
            <a:spLocks noGrp="1"/>
          </p:cNvSpPr>
          <p:nvPr>
            <p:ph type="title"/>
          </p:nvPr>
        </p:nvSpPr>
        <p:spPr>
          <a:xfrm>
            <a:off x="819150" y="56145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/>
              <a:t>Motywujący rodzic szczęśliwego dziecka, które odnosi sukcesy …</a:t>
            </a:r>
            <a:endParaRPr b="1"/>
          </a:p>
        </p:txBody>
      </p:sp>
      <p:sp>
        <p:nvSpPr>
          <p:cNvPr id="279" name="Google Shape;279;p34"/>
          <p:cNvSpPr txBox="1">
            <a:spLocks noGrp="1"/>
          </p:cNvSpPr>
          <p:nvPr>
            <p:ph type="body" idx="1"/>
          </p:nvPr>
        </p:nvSpPr>
        <p:spPr>
          <a:xfrm>
            <a:off x="819150" y="1654700"/>
            <a:ext cx="4341600" cy="31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>
                <a:solidFill>
                  <a:srgbClr val="000000"/>
                </a:solidFill>
              </a:rPr>
              <a:t>-interesuje się postępami dziecka</a:t>
            </a:r>
            <a:endParaRPr sz="17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700">
                <a:solidFill>
                  <a:srgbClr val="000000"/>
                </a:solidFill>
              </a:rPr>
              <a:t>-wspiera, ale nie wyręcza</a:t>
            </a:r>
            <a:endParaRPr sz="17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700">
                <a:solidFill>
                  <a:srgbClr val="000000"/>
                </a:solidFill>
              </a:rPr>
              <a:t>-mądrze motywuje</a:t>
            </a:r>
            <a:endParaRPr sz="17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700">
                <a:solidFill>
                  <a:srgbClr val="000000"/>
                </a:solidFill>
              </a:rPr>
              <a:t>-docenia osiągnięcia dziecka</a:t>
            </a:r>
            <a:endParaRPr sz="17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700">
                <a:solidFill>
                  <a:srgbClr val="000000"/>
                </a:solidFill>
              </a:rPr>
              <a:t>-podnosi samoocenę dziecka</a:t>
            </a:r>
            <a:endParaRPr sz="17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pl" sz="1700">
                <a:solidFill>
                  <a:srgbClr val="000000"/>
                </a:solidFill>
              </a:rPr>
              <a:t>-buduje w dziecku poczucie własnej wartości</a:t>
            </a:r>
            <a:endParaRPr sz="1700">
              <a:solidFill>
                <a:srgbClr val="000000"/>
              </a:solidFill>
            </a:endParaRPr>
          </a:p>
        </p:txBody>
      </p:sp>
      <p:pic>
        <p:nvPicPr>
          <p:cNvPr id="280" name="Google Shape;28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8450" y="1240650"/>
            <a:ext cx="3710100" cy="2386801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4"/>
          <p:cNvSpPr txBox="1"/>
          <p:nvPr/>
        </p:nvSpPr>
        <p:spPr>
          <a:xfrm>
            <a:off x="4919500" y="3770625"/>
            <a:ext cx="40062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pl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ziecko potrzebuje zrozumienia rodziców, wsparcia i wiary, że sobie poradzi!</a:t>
            </a:r>
            <a:endParaRPr sz="1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5"/>
          <p:cNvSpPr txBox="1">
            <a:spLocks noGrp="1"/>
          </p:cNvSpPr>
          <p:nvPr>
            <p:ph type="title"/>
          </p:nvPr>
        </p:nvSpPr>
        <p:spPr>
          <a:xfrm>
            <a:off x="2263350" y="793925"/>
            <a:ext cx="48531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 </a:t>
            </a:r>
            <a:r>
              <a:rPr lang="pl" b="1"/>
              <a:t>  Motywacja zewnętrzna</a:t>
            </a:r>
            <a:endParaRPr b="1"/>
          </a:p>
        </p:txBody>
      </p:sp>
      <p:sp>
        <p:nvSpPr>
          <p:cNvPr id="144" name="Google Shape;144;p15"/>
          <p:cNvSpPr txBox="1">
            <a:spLocks noGrp="1"/>
          </p:cNvSpPr>
          <p:nvPr>
            <p:ph type="body" idx="1"/>
          </p:nvPr>
        </p:nvSpPr>
        <p:spPr>
          <a:xfrm>
            <a:off x="215400" y="1602500"/>
            <a:ext cx="5324700" cy="2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l" sz="2000">
                <a:solidFill>
                  <a:srgbClr val="000000"/>
                </a:solidFill>
              </a:rPr>
              <a:t>To tendencje do podejmowania i kontynuowania działania ze względu na konsekwencje, do których one prowadzą, związane z poczuciem, że przyczyna i kontrola ma charakter działania zewnętrzny i nie zależy od nas.</a:t>
            </a:r>
            <a:endParaRPr sz="2000">
              <a:solidFill>
                <a:srgbClr val="000000"/>
              </a:solidFill>
            </a:endParaRPr>
          </a:p>
        </p:txBody>
      </p:sp>
      <p:pic>
        <p:nvPicPr>
          <p:cNvPr id="145" name="Google Shape;14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0100" y="1246675"/>
            <a:ext cx="3350400" cy="2650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6"/>
          <p:cNvSpPr txBox="1">
            <a:spLocks noGrp="1"/>
          </p:cNvSpPr>
          <p:nvPr>
            <p:ph type="title"/>
          </p:nvPr>
        </p:nvSpPr>
        <p:spPr>
          <a:xfrm>
            <a:off x="680625" y="724350"/>
            <a:ext cx="7935000" cy="18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/>
              <a:t>Celem motywacji zewnętrznej jest uzyskanie pozytywnej lub uniknięcie negatywnej oceny     swoich kompetencji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6"/>
          <p:cNvSpPr txBox="1">
            <a:spLocks noGrp="1"/>
          </p:cNvSpPr>
          <p:nvPr>
            <p:ph type="body" idx="1"/>
          </p:nvPr>
        </p:nvSpPr>
        <p:spPr>
          <a:xfrm>
            <a:off x="1070400" y="2571750"/>
            <a:ext cx="6549300" cy="18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l" sz="2100">
                <a:solidFill>
                  <a:srgbClr val="000000"/>
                </a:solidFill>
              </a:rPr>
              <a:t>Polega na tym, że zadań nie wykonuje się w celu uzyskania wewnętrznej satysfakcji  płynącej z samego działania , ale po to by uzyskać jakąś nagrodę np. ocenę, pochwałę.</a:t>
            </a:r>
            <a:endParaRPr sz="21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7"/>
          <p:cNvSpPr txBox="1">
            <a:spLocks noGrp="1"/>
          </p:cNvSpPr>
          <p:nvPr>
            <p:ph type="title"/>
          </p:nvPr>
        </p:nvSpPr>
        <p:spPr>
          <a:xfrm>
            <a:off x="2340900" y="742225"/>
            <a:ext cx="44622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/>
              <a:t>   Motywacja wewnętrzna</a:t>
            </a:r>
            <a:endParaRPr b="1"/>
          </a:p>
        </p:txBody>
      </p:sp>
      <p:sp>
        <p:nvSpPr>
          <p:cNvPr id="157" name="Google Shape;157;p17"/>
          <p:cNvSpPr txBox="1">
            <a:spLocks noGrp="1"/>
          </p:cNvSpPr>
          <p:nvPr>
            <p:ph type="body" idx="1"/>
          </p:nvPr>
        </p:nvSpPr>
        <p:spPr>
          <a:xfrm>
            <a:off x="318800" y="1318175"/>
            <a:ext cx="3670200" cy="34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l" sz="2000">
                <a:solidFill>
                  <a:srgbClr val="000000"/>
                </a:solidFill>
              </a:rPr>
              <a:t>To tendencje do podejmowania i kontynuowania działania ze względu na jego treść , czyli osobistą satysfakcję lub przyjemność. Cechą tej motywacji jest ciekawość związana z potrzebą samodetermninacji i skuteczności działań.</a:t>
            </a:r>
            <a:endParaRPr sz="2000">
              <a:solidFill>
                <a:srgbClr val="000000"/>
              </a:solidFill>
            </a:endParaRPr>
          </a:p>
        </p:txBody>
      </p:sp>
      <p:pic>
        <p:nvPicPr>
          <p:cNvPr id="158" name="Google Shape;15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9000" y="2370509"/>
            <a:ext cx="5041900" cy="2436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8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/>
              <a:t>Wewnętrzna motywacja:</a:t>
            </a:r>
            <a:endParaRPr b="1"/>
          </a:p>
        </p:txBody>
      </p:sp>
      <p:sp>
        <p:nvSpPr>
          <p:cNvPr id="164" name="Google Shape;164;p18"/>
          <p:cNvSpPr txBox="1">
            <a:spLocks noGrp="1"/>
          </p:cNvSpPr>
          <p:nvPr>
            <p:ph type="body" idx="1"/>
          </p:nvPr>
        </p:nvSpPr>
        <p:spPr>
          <a:xfrm>
            <a:off x="819150" y="1632950"/>
            <a:ext cx="5111700" cy="30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179">
                <a:solidFill>
                  <a:srgbClr val="000000"/>
                </a:solidFill>
              </a:rPr>
              <a:t>I</a:t>
            </a:r>
            <a:r>
              <a:rPr lang="pl" sz="3041">
                <a:solidFill>
                  <a:srgbClr val="000000"/>
                </a:solidFill>
              </a:rPr>
              <a:t>dzie w parze z:</a:t>
            </a:r>
            <a:endParaRPr sz="3041">
              <a:solidFill>
                <a:srgbClr val="000000"/>
              </a:solidFill>
            </a:endParaRPr>
          </a:p>
          <a:p>
            <a:pPr marL="457200" lvl="0" indent="-349321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-"/>
            </a:pPr>
            <a:r>
              <a:rPr lang="pl" sz="3041">
                <a:solidFill>
                  <a:srgbClr val="000000"/>
                </a:solidFill>
              </a:rPr>
              <a:t>wysokim poziomem przyjemności czerpanym z nauki</a:t>
            </a:r>
            <a:endParaRPr sz="3041">
              <a:solidFill>
                <a:srgbClr val="000000"/>
              </a:solidFill>
            </a:endParaRPr>
          </a:p>
          <a:p>
            <a:pPr marL="457200" lvl="0" indent="-349321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-"/>
            </a:pPr>
            <a:r>
              <a:rPr lang="pl" sz="3041">
                <a:solidFill>
                  <a:srgbClr val="000000"/>
                </a:solidFill>
              </a:rPr>
              <a:t>większą ciekawością świata</a:t>
            </a:r>
            <a:endParaRPr sz="3041">
              <a:solidFill>
                <a:srgbClr val="000000"/>
              </a:solidFill>
            </a:endParaRPr>
          </a:p>
          <a:p>
            <a:pPr marL="457200" lvl="0" indent="-349321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-"/>
            </a:pPr>
            <a:r>
              <a:rPr lang="pl" sz="3041">
                <a:solidFill>
                  <a:srgbClr val="000000"/>
                </a:solidFill>
              </a:rPr>
              <a:t>niższym poziomem lęku przed szkołą</a:t>
            </a:r>
            <a:endParaRPr sz="3041">
              <a:solidFill>
                <a:srgbClr val="000000"/>
              </a:solidFill>
            </a:endParaRPr>
          </a:p>
          <a:p>
            <a:pPr marL="457200" lvl="0" indent="-349321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-"/>
            </a:pPr>
            <a:r>
              <a:rPr lang="pl" sz="3041">
                <a:solidFill>
                  <a:srgbClr val="000000"/>
                </a:solidFill>
              </a:rPr>
              <a:t>skłonnością do podejmowania zadań stanowiących wyzwanie dla jednostki</a:t>
            </a:r>
            <a:endParaRPr sz="3041">
              <a:solidFill>
                <a:srgbClr val="000000"/>
              </a:solidFill>
            </a:endParaRPr>
          </a:p>
          <a:p>
            <a:pPr marL="457200" lvl="0" indent="-349321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-"/>
            </a:pPr>
            <a:r>
              <a:rPr lang="pl" sz="3041">
                <a:solidFill>
                  <a:srgbClr val="000000"/>
                </a:solidFill>
              </a:rPr>
              <a:t>lepszymi osiągnięciami w nauce</a:t>
            </a:r>
            <a:endParaRPr sz="304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65" name="Google Shape;165;p18"/>
          <p:cNvPicPr preferRelativeResize="0"/>
          <p:nvPr/>
        </p:nvPicPr>
        <p:blipFill rotWithShape="1">
          <a:blip r:embed="rId3">
            <a:alphaModFix/>
          </a:blip>
          <a:srcRect l="11875" r="11461" b="16749"/>
          <a:stretch/>
        </p:blipFill>
        <p:spPr>
          <a:xfrm>
            <a:off x="5333050" y="2571750"/>
            <a:ext cx="3482775" cy="228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9"/>
          <p:cNvSpPr txBox="1"/>
          <p:nvPr/>
        </p:nvSpPr>
        <p:spPr>
          <a:xfrm>
            <a:off x="423600" y="192275"/>
            <a:ext cx="8296800" cy="55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9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" sz="29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Zatem: Czym jest motywacja?</a:t>
            </a:r>
            <a:endParaRPr sz="2900"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900">
                <a:latin typeface="Calibri"/>
                <a:ea typeface="Calibri"/>
                <a:cs typeface="Calibri"/>
                <a:sym typeface="Calibri"/>
              </a:rPr>
              <a:t>                    Motywacja wewnętrzna</a:t>
            </a:r>
            <a:endParaRPr sz="29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900">
                <a:latin typeface="Calibri"/>
                <a:ea typeface="Calibri"/>
                <a:cs typeface="Calibri"/>
                <a:sym typeface="Calibri"/>
              </a:rPr>
              <a:t>Motywacja zewnętrzna</a:t>
            </a:r>
            <a:endParaRPr sz="29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900"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</a:t>
            </a:r>
            <a:endParaRPr sz="29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1" name="Google Shape;171;p19"/>
          <p:cNvCxnSpPr/>
          <p:nvPr/>
        </p:nvCxnSpPr>
        <p:spPr>
          <a:xfrm rot="10800000" flipH="1">
            <a:off x="2851775" y="654825"/>
            <a:ext cx="5479500" cy="39972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2" name="Google Shape;172;p19"/>
          <p:cNvSpPr txBox="1"/>
          <p:nvPr/>
        </p:nvSpPr>
        <p:spPr>
          <a:xfrm>
            <a:off x="6056750" y="1998825"/>
            <a:ext cx="28692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pl" sz="2200">
                <a:latin typeface="Calibri"/>
                <a:ea typeface="Calibri"/>
                <a:cs typeface="Calibri"/>
                <a:sym typeface="Calibri"/>
              </a:rPr>
              <a:t>Robię to dla siebie, 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200">
                <a:latin typeface="Calibri"/>
                <a:ea typeface="Calibri"/>
                <a:cs typeface="Calibri"/>
                <a:sym typeface="Calibri"/>
              </a:rPr>
              <a:t>        bo to lubię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19"/>
          <p:cNvSpPr txBox="1"/>
          <p:nvPr/>
        </p:nvSpPr>
        <p:spPr>
          <a:xfrm>
            <a:off x="4402550" y="3549625"/>
            <a:ext cx="38253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pl" sz="2100"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pl" sz="2200">
                <a:latin typeface="Calibri"/>
                <a:ea typeface="Calibri"/>
                <a:cs typeface="Calibri"/>
                <a:sym typeface="Calibri"/>
              </a:rPr>
              <a:t>Robię to dla jakiejś nagrody, albo dlatego, że mi ktoś każe</a:t>
            </a:r>
            <a:r>
              <a:rPr lang="pl" sz="18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0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15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600" b="1"/>
              <a:t>Bodźce będące źródłem motywacji wewnętrznej i zewnętrznej mogą wywołać u dziecka dwa typy zachowań:</a:t>
            </a:r>
            <a:endParaRPr sz="2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700"/>
          </a:p>
        </p:txBody>
      </p:sp>
      <p:sp>
        <p:nvSpPr>
          <p:cNvPr id="179" name="Google Shape;179;p20"/>
          <p:cNvSpPr txBox="1">
            <a:spLocks noGrp="1"/>
          </p:cNvSpPr>
          <p:nvPr>
            <p:ph type="body" idx="1"/>
          </p:nvPr>
        </p:nvSpPr>
        <p:spPr>
          <a:xfrm>
            <a:off x="948400" y="2352200"/>
            <a:ext cx="6995100" cy="22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pl" sz="1400">
                <a:solidFill>
                  <a:srgbClr val="000000"/>
                </a:solidFill>
              </a:rPr>
              <a:t>                        </a:t>
            </a:r>
            <a:r>
              <a:rPr lang="pl" sz="2600">
                <a:solidFill>
                  <a:srgbClr val="000000"/>
                </a:solidFill>
              </a:rPr>
              <a:t>  Dążenie        </a:t>
            </a:r>
            <a:r>
              <a:rPr lang="pl" sz="1400">
                <a:solidFill>
                  <a:srgbClr val="000000"/>
                </a:solidFill>
              </a:rPr>
              <a:t>                                    </a:t>
            </a:r>
            <a:r>
              <a:rPr lang="pl" sz="2600">
                <a:solidFill>
                  <a:srgbClr val="000000"/>
                </a:solidFill>
              </a:rPr>
              <a:t> Unikanie</a:t>
            </a:r>
            <a:endParaRPr sz="2600">
              <a:solidFill>
                <a:srgbClr val="000000"/>
              </a:solidFill>
            </a:endParaRPr>
          </a:p>
        </p:txBody>
      </p:sp>
      <p:cxnSp>
        <p:nvCxnSpPr>
          <p:cNvPr id="180" name="Google Shape;180;p20"/>
          <p:cNvCxnSpPr/>
          <p:nvPr/>
        </p:nvCxnSpPr>
        <p:spPr>
          <a:xfrm flipH="1">
            <a:off x="2800025" y="2597625"/>
            <a:ext cx="646200" cy="9045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1" name="Google Shape;181;p20"/>
          <p:cNvCxnSpPr/>
          <p:nvPr/>
        </p:nvCxnSpPr>
        <p:spPr>
          <a:xfrm>
            <a:off x="5074575" y="2532975"/>
            <a:ext cx="672300" cy="1033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1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/>
              <a:t>Dziecko zmotywowane do nauki jest</a:t>
            </a:r>
            <a:r>
              <a:rPr lang="pl"/>
              <a:t>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1"/>
          <p:cNvSpPr txBox="1">
            <a:spLocks noGrp="1"/>
          </p:cNvSpPr>
          <p:nvPr>
            <p:ph type="body" idx="1"/>
          </p:nvPr>
        </p:nvSpPr>
        <p:spPr>
          <a:xfrm>
            <a:off x="819150" y="1654200"/>
            <a:ext cx="4565700" cy="31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pl" sz="1640">
                <a:solidFill>
                  <a:srgbClr val="000000"/>
                </a:solidFill>
              </a:rPr>
              <a:t>–pewne siebie, ma wysokie poczucie wartości</a:t>
            </a:r>
            <a:endParaRPr sz="1878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lang="pl" sz="1678">
                <a:solidFill>
                  <a:srgbClr val="000000"/>
                </a:solidFill>
              </a:rPr>
              <a:t>-aktywne uśmiechnięte</a:t>
            </a:r>
            <a:endParaRPr sz="1678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lang="pl" sz="1678">
                <a:solidFill>
                  <a:srgbClr val="000000"/>
                </a:solidFill>
              </a:rPr>
              <a:t>-zaintersowane, dociekliwe</a:t>
            </a:r>
            <a:endParaRPr sz="1678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lang="pl" sz="1678">
                <a:solidFill>
                  <a:srgbClr val="000000"/>
                </a:solidFill>
              </a:rPr>
              <a:t>-opanowane, pogodne</a:t>
            </a:r>
            <a:endParaRPr sz="1678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lang="pl" sz="1678">
                <a:solidFill>
                  <a:srgbClr val="000000"/>
                </a:solidFill>
              </a:rPr>
              <a:t>-wytrwałe w dążeniu do celu</a:t>
            </a:r>
            <a:endParaRPr sz="1678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lang="pl" sz="1678">
                <a:solidFill>
                  <a:srgbClr val="000000"/>
                </a:solidFill>
              </a:rPr>
              <a:t>-podejmuje nowe wyzwania</a:t>
            </a:r>
            <a:endParaRPr sz="1678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lang="pl" sz="1678">
                <a:solidFill>
                  <a:srgbClr val="000000"/>
                </a:solidFill>
              </a:rPr>
              <a:t>-nie zraża sie niepowodzeniami</a:t>
            </a:r>
            <a:endParaRPr sz="1678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rPr lang="pl" sz="814"/>
              <a:t>-</a:t>
            </a:r>
            <a:endParaRPr sz="814"/>
          </a:p>
        </p:txBody>
      </p:sp>
      <p:pic>
        <p:nvPicPr>
          <p:cNvPr id="188" name="Google Shape;18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0275" y="2185275"/>
            <a:ext cx="4729202" cy="259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1056</Words>
  <Application>Microsoft Office PowerPoint</Application>
  <PresentationFormat>Pokaz na ekranie (16:9)</PresentationFormat>
  <Paragraphs>140</Paragraphs>
  <Slides>22</Slides>
  <Notes>22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6" baseType="lpstr">
      <vt:lpstr>Calibri</vt:lpstr>
      <vt:lpstr>Arial</vt:lpstr>
      <vt:lpstr>Nunito</vt:lpstr>
      <vt:lpstr>Shift</vt:lpstr>
      <vt:lpstr>Motywacja do nauki</vt:lpstr>
      <vt:lpstr>         Co to jest motywacja?</vt:lpstr>
      <vt:lpstr>    Motywacja zewnętrzna</vt:lpstr>
      <vt:lpstr>Celem motywacji zewnętrznej jest uzyskanie pozytywnej lub uniknięcie negatywnej oceny     swoich kompetencji </vt:lpstr>
      <vt:lpstr>   Motywacja wewnętrzna</vt:lpstr>
      <vt:lpstr>Wewnętrzna motywacja:</vt:lpstr>
      <vt:lpstr>Prezentacja programu PowerPoint</vt:lpstr>
      <vt:lpstr>Bodźce będące źródłem motywacji wewnętrznej i zewnętrznej mogą wywołać u dziecka dwa typy zachowań:  </vt:lpstr>
      <vt:lpstr>Dziecko zmotywowane do nauki jest: </vt:lpstr>
      <vt:lpstr>Dziecko, któremu brakuje motywacji do nauki jest:</vt:lpstr>
      <vt:lpstr>                  Czego nie robić…..</vt:lpstr>
      <vt:lpstr>Prezentacja programu PowerPoint</vt:lpstr>
      <vt:lpstr>Prezentacja programu PowerPoint</vt:lpstr>
      <vt:lpstr>Jak postępować, żeby zachęcić dziecko do nauki:</vt:lpstr>
      <vt:lpstr>            SZTUKA MOTYWACJI:</vt:lpstr>
      <vt:lpstr>Prace domowe- czy potrzebne… </vt:lpstr>
      <vt:lpstr>Duże znaczenia dla efektywności pracy i nauki dziecka mają poniższe warunki:</vt:lpstr>
      <vt:lpstr>Prezentacja programu PowerPoint</vt:lpstr>
      <vt:lpstr>Prezentacja programu PowerPoint</vt:lpstr>
      <vt:lpstr>Prezentacja programu PowerPoint</vt:lpstr>
      <vt:lpstr>Prezentacja programu PowerPoint</vt:lpstr>
      <vt:lpstr>Motywujący rodzic szczęśliwego dziecka, które odnosi sukcesy 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Motywacja do nauki</dc:title>
  <dc:creator>joanna franasowicz</dc:creator>
  <cp:lastModifiedBy>joanna franasowicz</cp:lastModifiedBy>
  <cp:revision>1</cp:revision>
  <dcterms:modified xsi:type="dcterms:W3CDTF">2022-03-15T10:01:14Z</dcterms:modified>
</cp:coreProperties>
</file>