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2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C4BF84-D915-456A-8AAC-1146B1ECE485}" type="datetimeFigureOut">
              <a:rPr lang="sk-SK" smtClean="0"/>
              <a:t>9. 1. 2022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BEFCDC-F5AA-4B71-B895-13FBDB6248D7}" type="slidenum">
              <a:rPr lang="sk-SK" smtClean="0"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2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BF84-D915-456A-8AAC-1146B1ECE485}" type="datetimeFigureOut">
              <a:rPr lang="sk-SK" smtClean="0"/>
              <a:t>9. 1. 2022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EFCDC-F5AA-4B71-B895-13FBDB6248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756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BF84-D915-456A-8AAC-1146B1ECE485}" type="datetimeFigureOut">
              <a:rPr lang="sk-SK" smtClean="0"/>
              <a:t>9. 1. 2022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EFCDC-F5AA-4B71-B895-13FBDB6248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596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BF84-D915-456A-8AAC-1146B1ECE485}" type="datetimeFigureOut">
              <a:rPr lang="sk-SK" smtClean="0"/>
              <a:t>9. 1. 2022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EFCDC-F5AA-4B71-B895-13FBDB6248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538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BF84-D915-456A-8AAC-1146B1ECE485}" type="datetimeFigureOut">
              <a:rPr lang="sk-SK" smtClean="0"/>
              <a:t>9. 1. 2022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EFCDC-F5AA-4B71-B895-13FBDB6248D7}" type="slidenum">
              <a:rPr lang="sk-SK" smtClean="0"/>
              <a:t>‹#›</a:t>
            </a:fld>
            <a:endParaRPr lang="sk-SK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24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BF84-D915-456A-8AAC-1146B1ECE485}" type="datetimeFigureOut">
              <a:rPr lang="sk-SK" smtClean="0"/>
              <a:t>9. 1. 2022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EFCDC-F5AA-4B71-B895-13FBDB6248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512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BF84-D915-456A-8AAC-1146B1ECE485}" type="datetimeFigureOut">
              <a:rPr lang="sk-SK" smtClean="0"/>
              <a:t>9. 1. 2022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EFCDC-F5AA-4B71-B895-13FBDB6248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393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BF84-D915-456A-8AAC-1146B1ECE485}" type="datetimeFigureOut">
              <a:rPr lang="sk-SK" smtClean="0"/>
              <a:t>9. 1. 2022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EFCDC-F5AA-4B71-B895-13FBDB6248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849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BF84-D915-456A-8AAC-1146B1ECE485}" type="datetimeFigureOut">
              <a:rPr lang="sk-SK" smtClean="0"/>
              <a:t>9. 1. 2022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EFCDC-F5AA-4B71-B895-13FBDB6248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586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BF84-D915-456A-8AAC-1146B1ECE485}" type="datetimeFigureOut">
              <a:rPr lang="sk-SK" smtClean="0"/>
              <a:t>9. 1. 2022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EFCDC-F5AA-4B71-B895-13FBDB6248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453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BF84-D915-456A-8AAC-1146B1ECE485}" type="datetimeFigureOut">
              <a:rPr lang="sk-SK" smtClean="0"/>
              <a:t>9. 1. 2022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EFCDC-F5AA-4B71-B895-13FBDB6248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350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DC4BF84-D915-456A-8AAC-1146B1ECE485}" type="datetimeFigureOut">
              <a:rPr lang="sk-SK" smtClean="0"/>
              <a:t>9. 1. 2022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1BEFCDC-F5AA-4B71-B895-13FBDB6248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450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09530" y="1476103"/>
            <a:ext cx="9144000" cy="1877105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„Svetový deň chorých“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sk-SK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8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11.február</a:t>
            </a:r>
            <a:endParaRPr lang="sk-SK" sz="8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3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953589"/>
            <a:ext cx="3781697" cy="979714"/>
          </a:xfrm>
        </p:spPr>
        <p:txBody>
          <a:bodyPr>
            <a:normAutofit/>
          </a:bodyPr>
          <a:lstStyle/>
          <a:p>
            <a:pPr algn="ctr"/>
            <a:r>
              <a:rPr lang="sk-SK" b="1" dirty="0" smtClean="0"/>
              <a:t>Anton Srholec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83327" y="1593669"/>
            <a:ext cx="6100354" cy="3775166"/>
          </a:xfrm>
        </p:spPr>
        <p:txBody>
          <a:bodyPr/>
          <a:lstStyle/>
          <a:p>
            <a:endParaRPr lang="sk-SK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sk-SK" sz="3200" dirty="0" smtClean="0">
                <a:solidFill>
                  <a:schemeClr val="accent1">
                    <a:lumMod val="50000"/>
                  </a:schemeClr>
                </a:solidFill>
              </a:rPr>
              <a:t>Katolícky </a:t>
            </a:r>
            <a:r>
              <a:rPr lang="sk-SK" sz="3200" dirty="0">
                <a:solidFill>
                  <a:schemeClr val="accent1">
                    <a:lumMod val="50000"/>
                  </a:schemeClr>
                </a:solidFill>
              </a:rPr>
              <a:t>kňaz z rehole Saleziánov, spisovateľ a charitatívny pracovník. </a:t>
            </a:r>
          </a:p>
          <a:p>
            <a:pPr marL="45720" indent="0">
              <a:buNone/>
            </a:pPr>
            <a:r>
              <a:rPr lang="sk-SK" sz="3200" dirty="0">
                <a:solidFill>
                  <a:schemeClr val="accent1">
                    <a:lumMod val="50000"/>
                  </a:schemeClr>
                </a:solidFill>
              </a:rPr>
              <a:t>V Podunajských Biskupiciach zriadil Centrum „Resoty“ pre bezdomovcov a ľudí na okraji spoločnosti.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127" y="1256200"/>
            <a:ext cx="4667796" cy="39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7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1680" y="505097"/>
            <a:ext cx="4088674" cy="1356360"/>
          </a:xfrm>
        </p:spPr>
        <p:txBody>
          <a:bodyPr/>
          <a:lstStyle/>
          <a:p>
            <a:r>
              <a:rPr lang="sk-SK" b="1" dirty="0" smtClean="0"/>
              <a:t>Marián Kuffa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87829" y="1763486"/>
            <a:ext cx="6048102" cy="4332514"/>
          </a:xfrm>
        </p:spPr>
        <p:txBody>
          <a:bodyPr/>
          <a:lstStyle/>
          <a:p>
            <a:endParaRPr lang="sk-SK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sk-SK" sz="3200" dirty="0" smtClean="0">
                <a:solidFill>
                  <a:schemeClr val="accent1">
                    <a:lumMod val="50000"/>
                  </a:schemeClr>
                </a:solidFill>
              </a:rPr>
              <a:t>Katolícky </a:t>
            </a:r>
            <a:r>
              <a:rPr lang="sk-SK" sz="3200" dirty="0">
                <a:solidFill>
                  <a:schemeClr val="accent1">
                    <a:lumMod val="50000"/>
                  </a:schemeClr>
                </a:solidFill>
              </a:rPr>
              <a:t>kňaz, ktorý sa venuje bezdomovcom, sirotám, alkoholikom, prostitútkam a narkomanom a s Božou pomocou sa mu podarilo v obci Žakovce postaviť Inštitút „Krista Veľkňaza, kde s nimi žije.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37" y="1410153"/>
            <a:ext cx="4840721" cy="390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4500154" cy="1356360"/>
          </a:xfrm>
        </p:spPr>
        <p:txBody>
          <a:bodyPr/>
          <a:lstStyle/>
          <a:p>
            <a:pPr algn="ctr"/>
            <a:r>
              <a:rPr lang="sk-SK" b="1" dirty="0" smtClean="0"/>
              <a:t>Vladimír Krčméry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09452" y="1815737"/>
            <a:ext cx="6309360" cy="4280263"/>
          </a:xfrm>
        </p:spPr>
        <p:txBody>
          <a:bodyPr>
            <a:normAutofit fontScale="47500" lnSpcReduction="20000"/>
          </a:bodyPr>
          <a:lstStyle/>
          <a:p>
            <a:endParaRPr lang="sk-SK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lnSpc>
                <a:spcPct val="120000"/>
              </a:lnSpc>
              <a:buNone/>
            </a:pPr>
            <a:r>
              <a:rPr lang="sk-SK" sz="4400" dirty="0" smtClean="0">
                <a:solidFill>
                  <a:schemeClr val="accent1">
                    <a:lumMod val="50000"/>
                  </a:schemeClr>
                </a:solidFill>
              </a:rPr>
              <a:t>Slovenský </a:t>
            </a:r>
            <a:r>
              <a:rPr lang="sk-SK" sz="4400" dirty="0">
                <a:solidFill>
                  <a:schemeClr val="accent1">
                    <a:lumMod val="50000"/>
                  </a:schemeClr>
                </a:solidFill>
              </a:rPr>
              <a:t>lekár, vedec, pedagóg, zakladateľ zdravotníckych sociálnych zariadení a zahraničných misií v krajinách tretieho sveta. Podieľal sa na zriadení súkromnej Vysokej školy zdravotníctva a sociálnej práce sv. Alžbety v Bratislave, ktorá vzdeláva študentov v oblasti zdravotníctva a sociálnej práce nielen na Slovensku, ale aj v mnohých krajinách Európy i Afriky. V súčasnosti sa táto škola spolupodieľa na takmer sto rozvojových projektoch v dvadsiatich piatich krajinách sveta a ošetrí asi </a:t>
            </a:r>
            <a:r>
              <a:rPr lang="sk-SK" sz="4400" dirty="0" smtClean="0">
                <a:solidFill>
                  <a:schemeClr val="accent1">
                    <a:lumMod val="50000"/>
                  </a:schemeClr>
                </a:solidFill>
              </a:rPr>
              <a:t>50-tisíc </a:t>
            </a:r>
            <a:r>
              <a:rPr lang="sk-SK" sz="4400" dirty="0">
                <a:solidFill>
                  <a:schemeClr val="accent1">
                    <a:lumMod val="50000"/>
                  </a:schemeClr>
                </a:solidFill>
              </a:rPr>
              <a:t>chudobných.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2" y="1965960"/>
            <a:ext cx="4727667" cy="315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2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3144" y="509451"/>
            <a:ext cx="4180113" cy="1541418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Ježiš Kristus: „Zázračný lekár“</a:t>
            </a:r>
            <a:endParaRPr lang="sk-SK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9" y="2599509"/>
            <a:ext cx="4841965" cy="363147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904" y="359085"/>
            <a:ext cx="5980140" cy="3363829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5733271" y="4024513"/>
            <a:ext cx="56954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sk-SK" sz="2000" b="1" dirty="0">
                <a:solidFill>
                  <a:schemeClr val="accent1">
                    <a:lumMod val="50000"/>
                  </a:schemeClr>
                </a:solidFill>
              </a:rPr>
              <a:t>On inšpiroval naše osobnosti k tomu, aby sa  </a:t>
            </a:r>
          </a:p>
          <a:p>
            <a:pPr marL="45720" indent="0">
              <a:buNone/>
            </a:pPr>
            <a:r>
              <a:rPr lang="sk-SK" sz="2000" b="1" dirty="0">
                <a:solidFill>
                  <a:schemeClr val="accent1">
                    <a:lumMod val="50000"/>
                  </a:schemeClr>
                </a:solidFill>
              </a:rPr>
              <a:t>s láskou a citlivosťou priblížili k chorým a trpiacim.</a:t>
            </a:r>
          </a:p>
          <a:p>
            <a:pPr marL="45720" indent="0">
              <a:buNone/>
            </a:pPr>
            <a:r>
              <a:rPr lang="sk-SK" sz="2000" b="1" dirty="0">
                <a:solidFill>
                  <a:schemeClr val="accent1">
                    <a:lumMod val="50000"/>
                  </a:schemeClr>
                </a:solidFill>
              </a:rPr>
              <a:t>Aj v nás môžu ľudia spoznať Ježiša, ak sa budeme </a:t>
            </a:r>
            <a:r>
              <a:rPr lang="sk-SK" sz="2000" b="1" dirty="0" smtClean="0">
                <a:solidFill>
                  <a:schemeClr val="accent1">
                    <a:lumMod val="50000"/>
                  </a:schemeClr>
                </a:solidFill>
              </a:rPr>
              <a:t>s jeho </a:t>
            </a:r>
            <a:r>
              <a:rPr lang="sk-SK" sz="2000" b="1" dirty="0">
                <a:solidFill>
                  <a:schemeClr val="accent1">
                    <a:lumMod val="50000"/>
                  </a:schemeClr>
                </a:solidFill>
              </a:rPr>
              <a:t>pomocou usilovať pomôcť človeku, ktorý to potrebuje</a:t>
            </a:r>
            <a:r>
              <a:rPr lang="sk-SK" sz="20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sk-SK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4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3863" y="339634"/>
            <a:ext cx="5303520" cy="849087"/>
          </a:xfrm>
        </p:spPr>
        <p:txBody>
          <a:bodyPr>
            <a:noAutofit/>
          </a:bodyPr>
          <a:lstStyle/>
          <a:p>
            <a:r>
              <a:rPr lang="sk-SK" sz="3200" b="1" dirty="0" smtClean="0"/>
              <a:t>Sviatosť pomazania chorých</a:t>
            </a:r>
            <a:endParaRPr lang="sk-SK" sz="32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55310" y="1580607"/>
            <a:ext cx="4760561" cy="4515394"/>
          </a:xfrm>
        </p:spPr>
        <p:txBody>
          <a:bodyPr/>
          <a:lstStyle/>
          <a:p>
            <a:pPr marL="4572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2" y="609600"/>
            <a:ext cx="5545308" cy="560832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310" y="1306286"/>
            <a:ext cx="5292256" cy="478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8457" y="2481943"/>
            <a:ext cx="4676503" cy="2542244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Byť chorý</a:t>
            </a:r>
            <a:r>
              <a:rPr lang="sk-SK" b="1" dirty="0" smtClean="0"/>
              <a:t>...</a:t>
            </a:r>
            <a:br>
              <a:rPr lang="sk-SK" b="1" dirty="0" smtClean="0"/>
            </a:br>
            <a:r>
              <a:rPr lang="sk-SK" sz="2000" dirty="0"/>
              <a:t/>
            </a:r>
            <a:br>
              <a:rPr lang="sk-SK" sz="2000" dirty="0"/>
            </a:br>
            <a:r>
              <a:rPr lang="sk-SK" sz="2700" dirty="0">
                <a:solidFill>
                  <a:schemeClr val="accent1">
                    <a:lumMod val="50000"/>
                  </a:schemeClr>
                </a:solidFill>
              </a:rPr>
              <a:t>Choroba má vždy viac ako len jednu tvár: má tvár všetkých chorých aj tých, čo sa cítia prehliadaní, </a:t>
            </a:r>
            <a:r>
              <a:rPr lang="sk-SK" sz="2700" dirty="0" smtClean="0">
                <a:solidFill>
                  <a:schemeClr val="accent1">
                    <a:lumMod val="50000"/>
                  </a:schemeClr>
                </a:solidFill>
              </a:rPr>
              <a:t>vylúčení...</a:t>
            </a:r>
            <a:br>
              <a:rPr lang="sk-SK" sz="27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2700" dirty="0" smtClean="0">
                <a:solidFill>
                  <a:schemeClr val="accent1">
                    <a:lumMod val="50000"/>
                  </a:schemeClr>
                </a:solidFill>
              </a:rPr>
              <a:t>Choroba nám veľmi sťažuje život. Strácame silu, dobrú náladu, chuť do práce. </a:t>
            </a:r>
            <a:br>
              <a:rPr lang="sk-SK" sz="27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2700" dirty="0" smtClean="0">
                <a:solidFill>
                  <a:schemeClr val="accent1">
                    <a:lumMod val="50000"/>
                  </a:schemeClr>
                </a:solidFill>
              </a:rPr>
              <a:t>Usilujme sa aj my-každý </a:t>
            </a:r>
            <a:br>
              <a:rPr lang="sk-SK" sz="27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2700" dirty="0" smtClean="0">
                <a:solidFill>
                  <a:schemeClr val="accent1">
                    <a:lumMod val="50000"/>
                  </a:schemeClr>
                </a:solidFill>
              </a:rPr>
              <a:t>v prostredí, kde žije o pomoc rozličnými spôsobmi, aby sme uľahčili a spríjemnili ťažké chvíle ľuďom, ktorí už možno stratili nádej.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823" y="1162595"/>
            <a:ext cx="6140354" cy="4598125"/>
          </a:xfrm>
        </p:spPr>
      </p:pic>
    </p:spTree>
    <p:extLst>
      <p:ext uri="{BB962C8B-B14F-4D97-AF65-F5344CB8AC3E}">
        <p14:creationId xmlns:p14="http://schemas.microsoft.com/office/powerpoint/2010/main" val="56330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49486" y="609600"/>
            <a:ext cx="7171508" cy="1036320"/>
          </a:xfrm>
        </p:spPr>
        <p:txBody>
          <a:bodyPr>
            <a:normAutofit/>
          </a:bodyPr>
          <a:lstStyle/>
          <a:p>
            <a:pPr algn="ctr"/>
            <a:r>
              <a:rPr lang="sk-SK" sz="4800" b="1" dirty="0" smtClean="0"/>
              <a:t>My a naše skutky lásky</a:t>
            </a:r>
            <a:endParaRPr lang="sk-SK" sz="48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7201" y="2236058"/>
            <a:ext cx="5904410" cy="4138616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lnSpc>
                <a:spcPct val="100000"/>
              </a:lnSpc>
              <a:buNone/>
            </a:pPr>
            <a:r>
              <a:rPr lang="sk-SK" sz="2600" b="1" dirty="0">
                <a:solidFill>
                  <a:schemeClr val="accent1">
                    <a:lumMod val="50000"/>
                  </a:schemeClr>
                </a:solidFill>
              </a:rPr>
              <a:t>Čo môžeme urobiť my?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sk-SK" sz="1800" dirty="0">
                <a:solidFill>
                  <a:schemeClr val="accent1">
                    <a:lumMod val="50000"/>
                  </a:schemeClr>
                </a:solidFill>
              </a:rPr>
              <a:t>Ježiš hovorí: „Čokoľvek ste urobili  jednému z mojich najmenších bratov, mne ste urobili.“ (Mt 25, 40)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sk-SK" sz="1800" dirty="0">
                <a:solidFill>
                  <a:schemeClr val="accent1">
                    <a:lumMod val="50000"/>
                  </a:schemeClr>
                </a:solidFill>
              </a:rPr>
              <a:t>Naše skutky lásky niekomu, kto to potrebuje môžu mať niekoľko ohromných výhod: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sk-SK" sz="1800" dirty="0">
                <a:solidFill>
                  <a:schemeClr val="accent1">
                    <a:lumMod val="50000"/>
                  </a:schemeClr>
                </a:solidFill>
              </a:rPr>
              <a:t>1.Budeme mať zo seba dobrý pocit.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sk-SK" sz="1800" dirty="0">
                <a:solidFill>
                  <a:schemeClr val="accent1">
                    <a:lumMod val="50000"/>
                  </a:schemeClr>
                </a:solidFill>
              </a:rPr>
              <a:t>2.Spojí nás to s osobou aspoň na malý moment, ak nie na celý život.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sk-SK" sz="1800" dirty="0">
                <a:solidFill>
                  <a:schemeClr val="accent1">
                    <a:lumMod val="50000"/>
                  </a:schemeClr>
                </a:solidFill>
              </a:rPr>
              <a:t>3.Zlepší to ich život aspoň trochu.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sk-SK" sz="1800" dirty="0">
                <a:solidFill>
                  <a:schemeClr val="accent1">
                    <a:lumMod val="50000"/>
                  </a:schemeClr>
                </a:solidFill>
              </a:rPr>
              <a:t>4.Spraví to zo sveta lepšie miesto, jeden krok za druhým</a:t>
            </a:r>
            <a:r>
              <a:rPr lang="sk-SK" sz="1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sk-SK" sz="1800" dirty="0" smtClean="0">
                <a:solidFill>
                  <a:schemeClr val="accent1">
                    <a:lumMod val="50000"/>
                  </a:schemeClr>
                </a:solidFill>
              </a:rPr>
              <a:t>5.A keď</a:t>
            </a:r>
            <a:r>
              <a:rPr lang="sk-SK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k-SK" sz="1800" dirty="0" smtClean="0">
                <a:solidFill>
                  <a:schemeClr val="accent1">
                    <a:lumMod val="50000"/>
                  </a:schemeClr>
                </a:solidFill>
              </a:rPr>
              <a:t>je naša dobrota šírená ďalej, môže sa množiť a množiť.</a:t>
            </a:r>
            <a:endParaRPr lang="sk-SK" sz="1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sk-SK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lnSpc>
                <a:spcPct val="100000"/>
              </a:lnSpc>
              <a:buNone/>
            </a:pPr>
            <a:endParaRPr lang="sk-SK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94" y="1824578"/>
            <a:ext cx="5566218" cy="393614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30942"/>
            <a:ext cx="3788227" cy="162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0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378824"/>
            <a:ext cx="4500154" cy="718456"/>
          </a:xfrm>
        </p:spPr>
        <p:txBody>
          <a:bodyPr/>
          <a:lstStyle/>
          <a:p>
            <a:pPr algn="ctr"/>
            <a:r>
              <a:rPr lang="sk-SK" b="1" dirty="0" smtClean="0"/>
              <a:t>Nápady na záver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18012" y="1097280"/>
            <a:ext cx="5839098" cy="540802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>Ponúkame niekoľko jednoduchých motivačných nápadov, ktorými dokážete vyčariť úsmev, hrejivý pocit v srdci niekoho iného a môže to spraviť ich deň aspoň trochu krajším. A oni potom môžu to isté spraviť pre druhých. Veď každý človek má nekonečnú hodnotu, či je zdravý, chorý, slabý, chudobný...</a:t>
            </a:r>
          </a:p>
          <a:p>
            <a:pPr marL="45720" indent="0">
              <a:buNone/>
            </a:pPr>
            <a:r>
              <a:rPr lang="sk-SK" sz="2000" b="1" dirty="0" smtClean="0">
                <a:solidFill>
                  <a:schemeClr val="accent1">
                    <a:lumMod val="50000"/>
                  </a:schemeClr>
                </a:solidFill>
              </a:rPr>
              <a:t>Usmievajte sa a buďte priateľskí.</a:t>
            </a:r>
          </a:p>
          <a:p>
            <a:pPr marL="45720" indent="0">
              <a:buNone/>
            </a:pPr>
            <a:r>
              <a:rPr lang="sk-SK" sz="2000" b="1" dirty="0" smtClean="0">
                <a:solidFill>
                  <a:schemeClr val="accent1">
                    <a:lumMod val="50000"/>
                  </a:schemeClr>
                </a:solidFill>
              </a:rPr>
              <a:t>Zastavte sa a pomôžte.</a:t>
            </a:r>
          </a:p>
          <a:p>
            <a:pPr marL="45720" indent="0">
              <a:buNone/>
            </a:pPr>
            <a:r>
              <a:rPr lang="sk-SK" sz="2000" b="1" dirty="0" smtClean="0">
                <a:solidFill>
                  <a:schemeClr val="accent1">
                    <a:lumMod val="50000"/>
                  </a:schemeClr>
                </a:solidFill>
              </a:rPr>
              <a:t>Upokojte niekoho, kto je smutný.</a:t>
            </a:r>
          </a:p>
          <a:p>
            <a:pPr marL="45720" indent="0">
              <a:buNone/>
            </a:pPr>
            <a:r>
              <a:rPr lang="sk-SK" sz="2000" b="1" dirty="0" smtClean="0">
                <a:solidFill>
                  <a:schemeClr val="accent1">
                    <a:lumMod val="50000"/>
                  </a:schemeClr>
                </a:solidFill>
              </a:rPr>
              <a:t>Kúpte jedlo pre bezdomovca.</a:t>
            </a:r>
          </a:p>
          <a:p>
            <a:pPr marL="45720" indent="0">
              <a:buNone/>
            </a:pPr>
            <a:r>
              <a:rPr lang="sk-SK" sz="2000" b="1" dirty="0" smtClean="0">
                <a:solidFill>
                  <a:schemeClr val="accent1">
                    <a:lumMod val="50000"/>
                  </a:schemeClr>
                </a:solidFill>
              </a:rPr>
              <a:t>Zavolajte do nejakej organizácie a staňte sa dobrovoľníkom.</a:t>
            </a:r>
          </a:p>
          <a:p>
            <a:pPr marL="45720" indent="0">
              <a:buNone/>
            </a:pPr>
            <a:r>
              <a:rPr lang="sk-SK" sz="2000" b="1" dirty="0" smtClean="0">
                <a:solidFill>
                  <a:schemeClr val="accent1">
                    <a:lumMod val="50000"/>
                  </a:schemeClr>
                </a:solidFill>
              </a:rPr>
              <a:t>Pošlite peknú sms, email, alebo potešte niekoho telefonátom.</a:t>
            </a:r>
          </a:p>
          <a:p>
            <a:pPr marL="45720" indent="0">
              <a:buNone/>
            </a:pPr>
            <a:r>
              <a:rPr lang="sk-SK" sz="2000" b="1" dirty="0" smtClean="0">
                <a:solidFill>
                  <a:schemeClr val="accent1">
                    <a:lumMod val="50000"/>
                  </a:schemeClr>
                </a:solidFill>
              </a:rPr>
              <a:t>A hlavne buďte ľudskí, empatickí a láskaví.</a:t>
            </a:r>
            <a:endParaRPr lang="sk-SK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562" y="1410788"/>
            <a:ext cx="5488261" cy="420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6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4847" y="402749"/>
            <a:ext cx="6205403" cy="1021427"/>
          </a:xfrm>
        </p:spPr>
        <p:txBody>
          <a:bodyPr>
            <a:noAutofit/>
          </a:bodyPr>
          <a:lstStyle/>
          <a:p>
            <a:r>
              <a:rPr lang="sk-SK" sz="3600" b="1" dirty="0" smtClean="0"/>
              <a:t>Organizácie, ktoré pomáhajú</a:t>
            </a:r>
            <a:endParaRPr lang="sk-SK" sz="3600" b="1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0" y="1402381"/>
            <a:ext cx="2466975" cy="1847850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46" y="3321402"/>
            <a:ext cx="2286001" cy="174767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766" y="1645921"/>
            <a:ext cx="2057400" cy="237474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224" y="2618618"/>
            <a:ext cx="1350577" cy="135057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932" y="2156621"/>
            <a:ext cx="1864042" cy="1864042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78" y="4628600"/>
            <a:ext cx="2095936" cy="1851889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794" y="4628600"/>
            <a:ext cx="3037114" cy="1290773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499" y="440973"/>
            <a:ext cx="2714727" cy="1398588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474" y="1224640"/>
            <a:ext cx="2105093" cy="1101666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424" y="4628600"/>
            <a:ext cx="3157727" cy="104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418012"/>
            <a:ext cx="9875520" cy="1449978"/>
          </a:xfrm>
        </p:spPr>
        <p:txBody>
          <a:bodyPr>
            <a:normAutofit/>
          </a:bodyPr>
          <a:lstStyle/>
          <a:p>
            <a:pPr algn="ctr"/>
            <a:r>
              <a:rPr lang="sk-SK" b="1" dirty="0" smtClean="0"/>
              <a:t>Ďakujeme za pozornosť !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43000" y="1685110"/>
            <a:ext cx="9872871" cy="1920240"/>
          </a:xfrm>
        </p:spPr>
        <p:txBody>
          <a:bodyPr/>
          <a:lstStyle/>
          <a:p>
            <a:pPr marL="45720" indent="0">
              <a:buNone/>
            </a:pPr>
            <a:r>
              <a:rPr lang="sk-SK" sz="4400" dirty="0" smtClean="0">
                <a:solidFill>
                  <a:schemeClr val="accent1">
                    <a:lumMod val="50000"/>
                  </a:schemeClr>
                </a:solidFill>
              </a:rPr>
              <a:t>Veríme</a:t>
            </a:r>
            <a:r>
              <a:rPr lang="sk-SK" sz="4400" dirty="0">
                <a:solidFill>
                  <a:schemeClr val="accent1">
                    <a:lumMod val="50000"/>
                  </a:schemeClr>
                </a:solidFill>
              </a:rPr>
              <a:t>, že táto prezentácia nás povzbudí, aby sme naše srdce nezatvárali pred tými, ktorí nás potrebujú...</a:t>
            </a:r>
          </a:p>
          <a:p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005" y="3187342"/>
            <a:ext cx="4348844" cy="289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9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História vzniku</a:t>
            </a:r>
            <a:endParaRPr lang="sk-SK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43001" y="2057400"/>
            <a:ext cx="6080760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k-SK" sz="2400" b="1" dirty="0" smtClean="0">
                <a:solidFill>
                  <a:schemeClr val="accent1">
                    <a:lumMod val="50000"/>
                  </a:schemeClr>
                </a:solidFill>
              </a:rPr>
              <a:t>Tradícia „Svetového dňa chorých“ sa začala v roku 1992, kedy ho ustanovil pápež- svätý Ján Pavol II.. </a:t>
            </a:r>
          </a:p>
          <a:p>
            <a:pPr marL="45720" indent="0">
              <a:buNone/>
            </a:pPr>
            <a:r>
              <a:rPr lang="sk-SK" sz="2400" b="1" dirty="0" smtClean="0">
                <a:solidFill>
                  <a:schemeClr val="accent1">
                    <a:lumMod val="50000"/>
                  </a:schemeClr>
                </a:solidFill>
              </a:rPr>
              <a:t>Základným poslaním tohto dňa je vytváranie podmienok pre chorých, aby mohli čeliť chorobe i smrti v dôstojných, „ľudských“ podmienkach. </a:t>
            </a:r>
          </a:p>
          <a:p>
            <a:pPr marL="45720" indent="0">
              <a:buNone/>
            </a:pPr>
            <a:r>
              <a:rPr lang="sk-SK" sz="2400" b="1" dirty="0" smtClean="0">
                <a:solidFill>
                  <a:schemeClr val="accent1">
                    <a:lumMod val="50000"/>
                  </a:schemeClr>
                </a:solidFill>
              </a:rPr>
              <a:t>Tento deň je  o rešpektovaní a uvedomovaní si existencie rôznych ochorení okolo nás.</a:t>
            </a:r>
          </a:p>
          <a:p>
            <a:endParaRPr lang="sk-SK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619" y="962296"/>
            <a:ext cx="3607056" cy="491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1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H="1">
            <a:off x="3265714" y="609600"/>
            <a:ext cx="3292166" cy="482600"/>
          </a:xfrm>
        </p:spPr>
        <p:txBody>
          <a:bodyPr>
            <a:noAutofit/>
          </a:bodyPr>
          <a:lstStyle/>
          <a:p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Lurdy</a:t>
            </a:r>
            <a:endParaRPr lang="sk-SK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654300" y="1463040"/>
            <a:ext cx="3721099" cy="4925060"/>
          </a:xfrm>
        </p:spPr>
        <p:txBody>
          <a:bodyPr>
            <a:noAutofit/>
          </a:bodyPr>
          <a:lstStyle/>
          <a:p>
            <a:pPr marL="45720" indent="0">
              <a:lnSpc>
                <a:spcPct val="100000"/>
              </a:lnSpc>
              <a:buNone/>
            </a:pPr>
            <a:r>
              <a:rPr lang="sk-SK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Lurdy patria medzi najznámejšie pútnické miesta na svete. </a:t>
            </a:r>
            <a:endParaRPr lang="sk-SK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00000"/>
              </a:lnSpc>
              <a:buNone/>
            </a:pP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 </a:t>
            </a:r>
            <a:r>
              <a:rPr lang="sk-SK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rozlohu 36,94 km²  a počet obyvateľov je 14 282 .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sk-SK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Toto juhofrancúzske mestečko leží v pohorí Pyrenejí. Kresťania tu putujú od roku 1858, kedy sa mladému </a:t>
            </a: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dievčaťu- Bernadete </a:t>
            </a:r>
            <a:r>
              <a:rPr lang="sk-SK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Soubirousovej zjavila Panna Mária, ktorá sa predstavila ako „Nepoškvrnené počatie“. </a:t>
            </a:r>
            <a:endParaRPr lang="sk-SK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00000"/>
              </a:lnSpc>
              <a:buNone/>
            </a:pP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Ročne </a:t>
            </a:r>
            <a:r>
              <a:rPr lang="sk-SK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navštívi toto miesto milión pútnikov.</a:t>
            </a:r>
          </a:p>
          <a:p>
            <a:pPr marL="45720" indent="0">
              <a:buNone/>
            </a:pPr>
            <a:r>
              <a:rPr lang="sk-S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k-SK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sk-SK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880" y="371139"/>
            <a:ext cx="5241645" cy="308868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53" y="609600"/>
            <a:ext cx="2090166" cy="285022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92" y="3797300"/>
            <a:ext cx="1866900" cy="2447925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6557880" y="3516651"/>
            <a:ext cx="513337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Centrom pozornosti je Massabielska jaskyňa, kde je socha Panny Márie vytesaná z carrarského bieleho mramoru podľa opisu Bernadety. Nachádza sa na mieste, kde sa jej zjavila. Pred sochou sú sviece, ktoré nepretržite horia a vyjadrujú nehasnúcu vieru pútnikov prichádzajúcich na toto sväté miesto. Pozdĺž skaly sa nachádzajú pramene lurdskej vody, z ktorej sa môžu pútnici napiť a umyť </a:t>
            </a:r>
            <a:r>
              <a:rPr lang="sk-SK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sa.</a:t>
            </a:r>
            <a:r>
              <a:rPr lang="sk-SK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tomto mieste „zázrakov“ našlo uzdravenie veľa chorých. Sú príkladom hlbokej viery a nádeje pre mnohých, ktorí prežívajú telesné, či duchovné utrpenie. </a:t>
            </a:r>
          </a:p>
          <a:p>
            <a:endParaRPr lang="sk-SK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0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4544878" cy="1356360"/>
          </a:xfrm>
        </p:spPr>
        <p:txBody>
          <a:bodyPr>
            <a:normAutofit/>
          </a:bodyPr>
          <a:lstStyle/>
          <a:p>
            <a:r>
              <a:rPr lang="sk-SK" sz="4800" b="1" dirty="0" smtClean="0">
                <a:solidFill>
                  <a:schemeClr val="accent1">
                    <a:lumMod val="75000"/>
                  </a:schemeClr>
                </a:solidFill>
              </a:rPr>
              <a:t>Osobnosti</a:t>
            </a:r>
            <a:endParaRPr lang="sk-SK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43000" y="3752850"/>
            <a:ext cx="9872871" cy="234315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</a:rPr>
              <a:t>Mnohí svätí, ale i osobnosti súčasného života sú pre nás veľkým príkladom a povzbudením, ako pomôcť chorým, biednym a slabým.</a:t>
            </a:r>
          </a:p>
          <a:p>
            <a:pPr marL="45720" indent="0" algn="ctr">
              <a:buNone/>
            </a:pPr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</a:rPr>
              <a:t>Nechajme sa inšpirovať ich službou lásky...</a:t>
            </a:r>
            <a:endParaRPr lang="sk-SK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637" y="485775"/>
            <a:ext cx="6181725" cy="314325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760" y="1628140"/>
            <a:ext cx="2926080" cy="18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2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0710" y="609600"/>
            <a:ext cx="6035040" cy="788126"/>
          </a:xfrm>
        </p:spPr>
        <p:txBody>
          <a:bodyPr/>
          <a:lstStyle/>
          <a:p>
            <a:r>
              <a:rPr lang="sk-SK" b="1" dirty="0" smtClean="0"/>
              <a:t>Svätý František z Assisi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48640" y="1397726"/>
            <a:ext cx="7315200" cy="509451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sk-SK" sz="1800" dirty="0">
                <a:solidFill>
                  <a:schemeClr val="accent1">
                    <a:lumMod val="50000"/>
                  </a:schemeClr>
                </a:solidFill>
              </a:rPr>
              <a:t>Veľmi obľúbený taliansky svätec, ktorý  miloval Boha a všetko ním stvorené. Svoj život zasvätil službe lásky a pomoci. Často navštevoval chorých-malomocných,  pomáhal žobrákom. </a:t>
            </a:r>
          </a:p>
          <a:p>
            <a:pPr marL="45720" indent="0">
              <a:buNone/>
            </a:pPr>
            <a:r>
              <a:rPr lang="sk-SK" sz="1800" dirty="0">
                <a:solidFill>
                  <a:schemeClr val="accent1">
                    <a:lumMod val="50000"/>
                  </a:schemeClr>
                </a:solidFill>
              </a:rPr>
              <a:t>Známy je príbeh z jeho života: </a:t>
            </a:r>
          </a:p>
          <a:p>
            <a:pPr marL="45720" indent="0">
              <a:buNone/>
            </a:pPr>
            <a:r>
              <a:rPr lang="sk-SK" sz="1800" dirty="0">
                <a:solidFill>
                  <a:schemeClr val="accent1">
                    <a:lumMod val="50000"/>
                  </a:schemeClr>
                </a:solidFill>
              </a:rPr>
              <a:t>Jedného dňa cválal František na koni po rovine, keď výrazne začul zvuk zvončeka, ktorý sa približoval. Zanedlho sa pred ním objavil malomocný. Znetvorené telo s otvorenými ranami vydávalo neznesiteľný zápach. František chcel utiecť, ale v tom mu vošla do duše myšlienka, ktorá ho zaujala: Ježiš Kristus sa dotkol svojimi božskými rukami tohto úbohého hnijúceho tela, v ktorom bola zatvorená nesmrteľná duša, znovuzrodená milosťou a urobená hodnou lásky Otca, ktorý je v nebi. Bol to okamih. Zišiel z koňa, priblížil sa k malomocnému, objal ho a dal mu bozk pokoja. Keď sa pokračujúc v ceste obrátil, aby sa naposledy pozrel na nešťastníka, miesto bolo prázdne. Po malomocnom ani stopy. Ježiš Kristus, skrytý v malomocnom, keď prijal bozk pokoja svojho sluhu, zmizol.</a:t>
            </a:r>
          </a:p>
          <a:p>
            <a:pPr marL="45720" indent="0">
              <a:buNone/>
            </a:pPr>
            <a:r>
              <a:rPr lang="sk-SK" sz="1800" dirty="0">
                <a:solidFill>
                  <a:schemeClr val="accent1">
                    <a:lumMod val="50000"/>
                  </a:schemeClr>
                </a:solidFill>
              </a:rPr>
              <a:t>Sviatok svätého Františka z Assisi si pripomíname 4.októbra. Je patrónom zvierat, obchodníkov, Talianska a životného prostredia. Je jedným z najviac uctievaných svätcov.</a:t>
            </a:r>
          </a:p>
          <a:p>
            <a:pPr marL="45720" indent="0">
              <a:buNone/>
            </a:pPr>
            <a:endParaRPr lang="sk-SK" sz="1600" dirty="0" smtClean="0"/>
          </a:p>
          <a:p>
            <a:endParaRPr lang="sk-SK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29" y="946514"/>
            <a:ext cx="3016907" cy="411229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170" y="946514"/>
            <a:ext cx="3409023" cy="479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2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177" y="1287780"/>
            <a:ext cx="3070597" cy="395851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1886" y="222068"/>
            <a:ext cx="7903028" cy="718458"/>
          </a:xfrm>
        </p:spPr>
        <p:txBody>
          <a:bodyPr>
            <a:normAutofit/>
          </a:bodyPr>
          <a:lstStyle/>
          <a:p>
            <a:pPr algn="ctr"/>
            <a:r>
              <a:rPr lang="sk-SK" b="1" dirty="0" smtClean="0"/>
              <a:t>Svätá Alžbeta Uhorská</a:t>
            </a:r>
            <a:endParaRPr lang="sk-SK" b="1" dirty="0"/>
          </a:p>
        </p:txBody>
      </p:sp>
      <p:sp>
        <p:nvSpPr>
          <p:cNvPr id="5" name="Obdĺžnik 4"/>
          <p:cNvSpPr/>
          <p:nvPr/>
        </p:nvSpPr>
        <p:spPr>
          <a:xfrm>
            <a:off x="391887" y="819007"/>
            <a:ext cx="837329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sk-SK" dirty="0">
                <a:solidFill>
                  <a:schemeClr val="accent1">
                    <a:lumMod val="50000"/>
                  </a:schemeClr>
                </a:solidFill>
              </a:rPr>
              <a:t>Bola dcérou uhorského kráľa Ondreja II. z rodu Arpádovcov.</a:t>
            </a:r>
          </a:p>
          <a:p>
            <a:pPr marL="45720" indent="0">
              <a:buNone/>
            </a:pPr>
            <a:r>
              <a:rPr lang="sk-SK" dirty="0">
                <a:solidFill>
                  <a:schemeClr val="accent1">
                    <a:lumMod val="50000"/>
                  </a:schemeClr>
                </a:solidFill>
              </a:rPr>
              <a:t>Vynikala hlbokou vierou v Boha, skromnosťou, vedela sa zriekať svetských veci, podľa svojich možností podporovala chudobných, starala sa o chorých.</a:t>
            </a:r>
          </a:p>
          <a:p>
            <a:pPr marL="45720" indent="0">
              <a:buNone/>
            </a:pPr>
            <a:r>
              <a:rPr lang="sk-SK" dirty="0">
                <a:solidFill>
                  <a:schemeClr val="accent1">
                    <a:lumMod val="50000"/>
                  </a:schemeClr>
                </a:solidFill>
              </a:rPr>
              <a:t>Vydala sa do Nemecka za durínskeho grófa Ľudovíta. </a:t>
            </a:r>
          </a:p>
          <a:p>
            <a:pPr marL="45720" indent="0">
              <a:buNone/>
            </a:pPr>
            <a:r>
              <a:rPr lang="sk-SK" dirty="0">
                <a:solidFill>
                  <a:schemeClr val="accent1">
                    <a:lumMod val="50000"/>
                  </a:schemeClr>
                </a:solidFill>
              </a:rPr>
              <a:t>Kým Ľudovít spravoval krajinu, Alžbeta sa venovala dielam milosrdenstva – starala sa </a:t>
            </a:r>
            <a:endParaRPr lang="sk-SK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>o </a:t>
            </a:r>
            <a:r>
              <a:rPr lang="sk-SK" dirty="0">
                <a:solidFill>
                  <a:schemeClr val="accent1">
                    <a:lumMod val="50000"/>
                  </a:schemeClr>
                </a:solidFill>
              </a:rPr>
              <a:t>chorých, nasycovala hladných, platila dlhy chudobných, pochovávala mŕtvych. Pomáhala každému, kto zaklopal na jej dvere. Keď sa o jej správaní dozvedel manžel, nielenže sa nehneval, ale pred neprajníkmi ju obhajoval, ba dokonca podporoval jej konanie. V tejto súvislosti je známy aj zázrak chleba, ktorý sa v očiach nepovolaných premenil na nádherné ruže. </a:t>
            </a:r>
          </a:p>
          <a:p>
            <a:pPr marL="45720" indent="0">
              <a:buNone/>
            </a:pPr>
            <a:r>
              <a:rPr lang="sk-SK" dirty="0">
                <a:solidFill>
                  <a:schemeClr val="accent1">
                    <a:lumMod val="50000"/>
                  </a:schemeClr>
                </a:solidFill>
              </a:rPr>
              <a:t>A práve ruže ako symbol dobročinnej lásky sú najčastejšie zobrazované v Alžbetiných rukách. Ľudovít chránil štedrosť svojej manželky voči chudobným, Alžbeta sa zasa snažila o podporu ľudských kvalít svojho manžela.</a:t>
            </a:r>
          </a:p>
          <a:p>
            <a:pPr marL="45720" indent="0">
              <a:buNone/>
            </a:pPr>
            <a:r>
              <a:rPr lang="sk-SK" dirty="0">
                <a:solidFill>
                  <a:schemeClr val="accent1">
                    <a:lumMod val="50000"/>
                  </a:schemeClr>
                </a:solidFill>
              </a:rPr>
              <a:t>Ľudovítovej rodine sa nepáčilo, ako sa Alžbeta správa k chudobným, ale on ju naopak v skutkoch lásky podporoval. </a:t>
            </a:r>
          </a:p>
          <a:p>
            <a:pPr marL="45720" indent="0">
              <a:buNone/>
            </a:pPr>
            <a:r>
              <a:rPr lang="sk-SK" dirty="0">
                <a:solidFill>
                  <a:schemeClr val="accent1">
                    <a:lumMod val="50000"/>
                  </a:schemeClr>
                </a:solidFill>
              </a:rPr>
              <a:t>Po manželovej smrti ju jeho rodina vyhnala. Žila v chudobe a službe chorým. Keď sa </a:t>
            </a:r>
            <a:endParaRPr lang="sk-SK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>o </a:t>
            </a:r>
            <a:r>
              <a:rPr lang="sk-SK" dirty="0">
                <a:solidFill>
                  <a:schemeClr val="accent1">
                    <a:lumMod val="50000"/>
                  </a:schemeClr>
                </a:solidFill>
              </a:rPr>
              <a:t>tom dozvedel jej otec Ondrej II., dal po ňu poslať, ona však odmietla so slovami, že žije dobrovoľne v chudobe, nič jej nechýba a je šťastná. V roku 1231 vážne ochorela </a:t>
            </a:r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</a:p>
          <a:p>
            <a:pPr marL="45720" indent="0">
              <a:buNone/>
            </a:pPr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>o </a:t>
            </a:r>
            <a:r>
              <a:rPr lang="sk-SK" dirty="0">
                <a:solidFill>
                  <a:schemeClr val="accent1">
                    <a:lumMod val="50000"/>
                  </a:schemeClr>
                </a:solidFill>
              </a:rPr>
              <a:t>štrnásť dní, 17. novembra zomrela. Na jej hrobe sa stalo mnoho zázrakov. Svätá Alžbeta je patrónkou žobrákov, vdov, sirôt, chorých, prenasledovaných, núdznych, pekárov, a charitatívnych organizácií.</a:t>
            </a:r>
          </a:p>
        </p:txBody>
      </p:sp>
    </p:spTree>
    <p:extLst>
      <p:ext uri="{BB962C8B-B14F-4D97-AF65-F5344CB8AC3E}">
        <p14:creationId xmlns:p14="http://schemas.microsoft.com/office/powerpoint/2010/main" val="227517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4774474" cy="1356360"/>
          </a:xfrm>
        </p:spPr>
        <p:txBody>
          <a:bodyPr/>
          <a:lstStyle/>
          <a:p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Svätý Ján Pavol II.</a:t>
            </a:r>
            <a:endParaRPr lang="sk-SK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43001" y="2057400"/>
            <a:ext cx="6694714" cy="4038600"/>
          </a:xfrm>
        </p:spPr>
        <p:txBody>
          <a:bodyPr>
            <a:normAutofit/>
          </a:bodyPr>
          <a:lstStyle/>
          <a:p>
            <a:endParaRPr lang="sk-SK" dirty="0" smtClean="0"/>
          </a:p>
          <a:p>
            <a:pPr marL="45720" indent="0">
              <a:buNone/>
            </a:pPr>
            <a:r>
              <a:rPr lang="sk-SK" sz="3200" dirty="0">
                <a:solidFill>
                  <a:schemeClr val="accent1">
                    <a:lumMod val="50000"/>
                  </a:schemeClr>
                </a:solidFill>
              </a:rPr>
              <a:t>Prvý pápež slovanského pôvodu, ktorý vynikal citlivým prístupom ku všetkým ľuďom, bez ohľadu na pôvod či náboženské vierovyznanie. V centre jeho pozornosti bol vždy človek a ochrana ľudských práv.  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86" y="912886"/>
            <a:ext cx="3498421" cy="487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9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5466806" cy="1356360"/>
          </a:xfrm>
        </p:spPr>
        <p:txBody>
          <a:bodyPr/>
          <a:lstStyle/>
          <a:p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Svätá Matka Tereza</a:t>
            </a:r>
            <a:endParaRPr lang="sk-SK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53143" y="1685109"/>
            <a:ext cx="7563393" cy="4572000"/>
          </a:xfrm>
        </p:spPr>
        <p:txBody>
          <a:bodyPr>
            <a:noAutofit/>
          </a:bodyPr>
          <a:lstStyle/>
          <a:p>
            <a:pPr marL="45720" indent="0">
              <a:lnSpc>
                <a:spcPct val="120000"/>
              </a:lnSpc>
              <a:buNone/>
            </a:pPr>
            <a:r>
              <a:rPr lang="sk-SK" sz="2400" dirty="0">
                <a:solidFill>
                  <a:schemeClr val="accent1">
                    <a:lumMod val="50000"/>
                  </a:schemeClr>
                </a:solidFill>
              </a:rPr>
              <a:t>„Misionárka lásky“, ktorá celý svoj život zasvätila Bohu a službe lásky a pomoci tým najbiednejším a chorým. Prečo „Matka“? Lebo sa stala matkou všetkých, ktorí potrebovali pomoc a dotyk materinskej </a:t>
            </a:r>
            <a:r>
              <a:rPr lang="sk-SK" sz="2400" dirty="0" smtClean="0">
                <a:solidFill>
                  <a:schemeClr val="accent1">
                    <a:lumMod val="50000"/>
                  </a:schemeClr>
                </a:solidFill>
              </a:rPr>
              <a:t>lásky</a:t>
            </a:r>
            <a:r>
              <a:rPr lang="sk-SK" sz="2400" dirty="0"/>
              <a:t>.</a:t>
            </a:r>
            <a:endParaRPr lang="sk-SK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lnSpc>
                <a:spcPct val="120000"/>
              </a:lnSpc>
              <a:buNone/>
            </a:pPr>
            <a:r>
              <a:rPr lang="sk-SK" sz="2400" dirty="0">
                <a:solidFill>
                  <a:schemeClr val="accent1">
                    <a:lumMod val="50000"/>
                  </a:schemeClr>
                </a:solidFill>
              </a:rPr>
              <a:t>Istý novinár pri rozhovore s ňou, keď videl ako citlivo a s láskou ošetruje otvorenú ranu chorému, povedal, že on by to nerobil ani za milión </a:t>
            </a:r>
            <a:r>
              <a:rPr lang="sk-SK" sz="2400" dirty="0" smtClean="0">
                <a:solidFill>
                  <a:schemeClr val="accent1">
                    <a:lumMod val="50000"/>
                  </a:schemeClr>
                </a:solidFill>
              </a:rPr>
              <a:t>dolárov.</a:t>
            </a:r>
            <a:r>
              <a:rPr lang="sk-SK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k-SK" sz="2400" dirty="0" smtClean="0">
                <a:solidFill>
                  <a:schemeClr val="accent1">
                    <a:lumMod val="50000"/>
                  </a:schemeClr>
                </a:solidFill>
              </a:rPr>
              <a:t>Odpovedala</a:t>
            </a:r>
            <a:r>
              <a:rPr lang="sk-SK" sz="2400" dirty="0">
                <a:solidFill>
                  <a:schemeClr val="accent1">
                    <a:lumMod val="50000"/>
                  </a:schemeClr>
                </a:solidFill>
              </a:rPr>
              <a:t>, že ani ona. Jej odpoveďou bol zaskočený a pochopil, že skutky lásky sa nedajú vyčísliť v peniazoch.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990" y="987389"/>
            <a:ext cx="2824312" cy="443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9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2776" y="176350"/>
            <a:ext cx="5029200" cy="666204"/>
          </a:xfrm>
        </p:spPr>
        <p:txBody>
          <a:bodyPr>
            <a:normAutofit/>
          </a:bodyPr>
          <a:lstStyle/>
          <a:p>
            <a:r>
              <a:rPr lang="sk-SK" sz="3600" b="1" dirty="0" smtClean="0"/>
              <a:t>Svätý Otec František</a:t>
            </a:r>
            <a:endParaRPr lang="sk-SK" sz="3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91886" y="842554"/>
            <a:ext cx="6583680" cy="574765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sk-SK" sz="1800" dirty="0" smtClean="0">
                <a:solidFill>
                  <a:schemeClr val="accent1">
                    <a:lumMod val="50000"/>
                  </a:schemeClr>
                </a:solidFill>
              </a:rPr>
              <a:t>Pre Svätého Otca Františka je na 1.mieste človek- najmä chorý, trpiaci, opustený. Pri svojich návštevách v rôznych krajinách sveta je hlavným cieľom navštíviť a povzbudiť práve ľudí, ktorí sú často pre ostatných nepotrebný a na okraji spoločnosti.</a:t>
            </a:r>
          </a:p>
          <a:p>
            <a:pPr marL="45720" indent="0">
              <a:buNone/>
            </a:pPr>
            <a:r>
              <a:rPr lang="sk-SK" sz="1800" dirty="0" smtClean="0">
                <a:solidFill>
                  <a:schemeClr val="accent1">
                    <a:lumMod val="50000"/>
                  </a:schemeClr>
                </a:solidFill>
              </a:rPr>
              <a:t>Tu je niekoľko myšlienok Sv. Otca z jeho posolstva na 29.svetový deň chorých: </a:t>
            </a:r>
          </a:p>
          <a:p>
            <a:pPr marL="45720" indent="0">
              <a:buNone/>
            </a:pPr>
            <a:r>
              <a:rPr lang="sk-SK" sz="1800" dirty="0" smtClean="0">
                <a:solidFill>
                  <a:schemeClr val="accent1">
                    <a:lumMod val="50000"/>
                  </a:schemeClr>
                </a:solidFill>
              </a:rPr>
              <a:t>„Slávenie 29. svetového dňa chorých, ktorý pripadá na 11. februára 2021 na liturgickú spomienku Panny Márie Lurdskej, je najvhodnejšou príležitosťou, aby sme osobitnú pozornosť venovali chorým a tým, ktorí sa o nich starajú, či už v zdravotníckych zariadeniach, rodinách alebo v komunitách. Myslím predovšetkým na tých, ktorí v celom svete trpia v dôsledku pandémie koronavírusu. Všetkým im, no zvlášť tým najchudobnejším a vylúčeným, chcem vyjadriť svoju duchovnú blízkosť a uistiť ich o milujúcom záujme Cirkvi.</a:t>
            </a:r>
          </a:p>
          <a:p>
            <a:pPr marL="45720" indent="0">
              <a:buNone/>
            </a:pPr>
            <a:r>
              <a:rPr lang="sk-SK" sz="1800" dirty="0" smtClean="0">
                <a:solidFill>
                  <a:schemeClr val="accent1">
                    <a:lumMod val="50000"/>
                  </a:schemeClr>
                </a:solidFill>
              </a:rPr>
              <a:t>S ohľadom na núdzu bratov a sestier nám Ježiš ponúka vzor správania, ktorý je v protiklade k pokrytectvu. Navrhuje zastaviť sa, počúvať, nadviazať priamy a osobný vzťah s druhým človekom, cítiť voči nemu empatiu a súcit, nechať sa dotknúť jeho utrpením až natoľko, že sa mu rozhodneme poslúžiť.“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97" y="4102487"/>
            <a:ext cx="4116605" cy="231627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85" y="509452"/>
            <a:ext cx="2795451" cy="343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3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305</TotalTime>
  <Words>1645</Words>
  <Application>Microsoft Office PowerPoint</Application>
  <PresentationFormat>Širokouhlá</PresentationFormat>
  <Paragraphs>83</Paragraphs>
  <Slides>19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2" baseType="lpstr">
      <vt:lpstr>Corbel</vt:lpstr>
      <vt:lpstr>Times New Roman</vt:lpstr>
      <vt:lpstr>Základ</vt:lpstr>
      <vt:lpstr>„Svetový deň chorých“</vt:lpstr>
      <vt:lpstr>História vzniku</vt:lpstr>
      <vt:lpstr>Lurdy</vt:lpstr>
      <vt:lpstr>Osobnosti</vt:lpstr>
      <vt:lpstr>Svätý František z Assisi</vt:lpstr>
      <vt:lpstr>Svätá Alžbeta Uhorská</vt:lpstr>
      <vt:lpstr>Svätý Ján Pavol II.</vt:lpstr>
      <vt:lpstr>Svätá Matka Tereza</vt:lpstr>
      <vt:lpstr>Svätý Otec František</vt:lpstr>
      <vt:lpstr>Anton Srholec</vt:lpstr>
      <vt:lpstr>Marián Kuffa</vt:lpstr>
      <vt:lpstr>Vladimír Krčméry</vt:lpstr>
      <vt:lpstr>Ježiš Kristus: „Zázračný lekár“</vt:lpstr>
      <vt:lpstr>Sviatosť pomazania chorých</vt:lpstr>
      <vt:lpstr>Byť chorý...  Choroba má vždy viac ako len jednu tvár: má tvár všetkých chorých aj tých, čo sa cítia prehliadaní, vylúčení... Choroba nám veľmi sťažuje život. Strácame silu, dobrú náladu, chuť do práce.  Usilujme sa aj my-každý  v prostredí, kde žije o pomoc rozličnými spôsobmi, aby sme uľahčili a spríjemnili ťažké chvíle ľuďom, ktorí už možno stratili nádej.  </vt:lpstr>
      <vt:lpstr>My a naše skutky lásky</vt:lpstr>
      <vt:lpstr>Nápady na záver</vt:lpstr>
      <vt:lpstr>Organizácie, ktoré pomáhajú</vt:lpstr>
      <vt:lpstr>Ďakujeme za pozornosť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„Svetový deň chorých“</dc:title>
  <dc:creator>Daniela</dc:creator>
  <cp:lastModifiedBy>Daniela</cp:lastModifiedBy>
  <cp:revision>46</cp:revision>
  <dcterms:created xsi:type="dcterms:W3CDTF">2021-12-05T15:25:30Z</dcterms:created>
  <dcterms:modified xsi:type="dcterms:W3CDTF">2022-01-09T18:20:36Z</dcterms:modified>
</cp:coreProperties>
</file>