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60" r:id="rId5"/>
    <p:sldId id="262" r:id="rId6"/>
    <p:sldId id="261" r:id="rId7"/>
    <p:sldId id="263" r:id="rId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69" y="-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oliniow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oliniow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0D34476D-8D8C-4DB7-976B-941A4B6B22BE}" type="datetimeFigureOut">
              <a:rPr lang="pl-PL" smtClean="0"/>
              <a:pPr/>
              <a:t>27.04.2021</a:t>
            </a:fld>
            <a:endParaRPr lang="pl-PL"/>
          </a:p>
        </p:txBody>
      </p:sp>
      <p:sp>
        <p:nvSpPr>
          <p:cNvPr id="16" name="Symbol zastępczy numeru slajdu 15"/>
          <p:cNvSpPr>
            <a:spLocks noGrp="1"/>
          </p:cNvSpPr>
          <p:nvPr>
            <p:ph type="sldNum" sz="quarter" idx="11"/>
          </p:nvPr>
        </p:nvSpPr>
        <p:spPr/>
        <p:txBody>
          <a:bodyPr/>
          <a:lstStyle/>
          <a:p>
            <a:fld id="{617145C2-FEA5-42CC-8ABF-091FF417443D}" type="slidenum">
              <a:rPr lang="pl-PL" smtClean="0"/>
              <a:pPr/>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0D34476D-8D8C-4DB7-976B-941A4B6B22BE}" type="datetimeFigureOut">
              <a:rPr lang="pl-PL" smtClean="0"/>
              <a:pPr/>
              <a:t>27.04.2021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17145C2-FEA5-42CC-8ABF-091FF417443D}" type="slidenum">
              <a:rPr lang="pl-PL" smtClean="0"/>
              <a:pPr/>
              <a:t>‹#›</a:t>
            </a:fld>
            <a:endParaRPr lang="pl-PL"/>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0D34476D-8D8C-4DB7-976B-941A4B6B22BE}" type="datetimeFigureOut">
              <a:rPr lang="pl-PL" smtClean="0"/>
              <a:pPr/>
              <a:t>27.04.2021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17145C2-FEA5-42CC-8ABF-091FF417443D}" type="slidenum">
              <a:rPr lang="pl-PL" smtClean="0"/>
              <a:pPr/>
              <a:t>‹#›</a:t>
            </a:fld>
            <a:endParaRPr lang="pl-PL"/>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0D34476D-8D8C-4DB7-976B-941A4B6B22BE}" type="datetimeFigureOut">
              <a:rPr lang="pl-PL" smtClean="0"/>
              <a:pPr/>
              <a:t>27.04.2021</a:t>
            </a:fld>
            <a:endParaRPr lang="pl-PL"/>
          </a:p>
        </p:txBody>
      </p:sp>
      <p:sp>
        <p:nvSpPr>
          <p:cNvPr id="15" name="Symbol zastępczy numeru slajdu 14"/>
          <p:cNvSpPr>
            <a:spLocks noGrp="1"/>
          </p:cNvSpPr>
          <p:nvPr>
            <p:ph type="sldNum" sz="quarter" idx="15"/>
          </p:nvPr>
        </p:nvSpPr>
        <p:spPr/>
        <p:txBody>
          <a:bodyPr/>
          <a:lstStyle>
            <a:lvl1pPr algn="ctr">
              <a:defRPr/>
            </a:lvl1pPr>
          </a:lstStyle>
          <a:p>
            <a:fld id="{617145C2-FEA5-42CC-8ABF-091FF417443D}" type="slidenum">
              <a:rPr lang="pl-PL" smtClean="0"/>
              <a:pPr/>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0D34476D-8D8C-4DB7-976B-941A4B6B22BE}" type="datetimeFigureOut">
              <a:rPr lang="pl-PL" smtClean="0"/>
              <a:pPr/>
              <a:t>27.04.2021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17145C2-FEA5-42CC-8ABF-091FF417443D}" type="slidenum">
              <a:rPr lang="pl-PL" smtClean="0"/>
              <a:pPr/>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oliniow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0D34476D-8D8C-4DB7-976B-941A4B6B22BE}" type="datetimeFigureOut">
              <a:rPr lang="pl-PL" smtClean="0"/>
              <a:pPr/>
              <a:t>27.04.2021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17145C2-FEA5-42CC-8ABF-091FF417443D}"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617145C2-FEA5-42CC-8ABF-091FF417443D}" type="slidenum">
              <a:rPr lang="pl-PL" smtClean="0"/>
              <a:pPr/>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0D34476D-8D8C-4DB7-976B-941A4B6B22BE}" type="datetimeFigureOut">
              <a:rPr lang="pl-PL" smtClean="0"/>
              <a:pPr/>
              <a:t>27.04.2021</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oliniow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oliniow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0D34476D-8D8C-4DB7-976B-941A4B6B22BE}" type="datetimeFigureOut">
              <a:rPr lang="pl-PL" smtClean="0"/>
              <a:pPr/>
              <a:t>27.04.2021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17145C2-FEA5-42CC-8ABF-091FF417443D}"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D34476D-8D8C-4DB7-976B-941A4B6B22BE}" type="datetimeFigureOut">
              <a:rPr lang="pl-PL" smtClean="0"/>
              <a:pPr/>
              <a:t>27.04.2021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17145C2-FEA5-42CC-8ABF-091FF417443D}" type="slidenum">
              <a:rPr lang="pl-PL" smtClean="0"/>
              <a:pPr/>
              <a:t>‹#›</a:t>
            </a:fld>
            <a:endParaRPr lang="pl-PL"/>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0D34476D-8D8C-4DB7-976B-941A4B6B22BE}" type="datetimeFigureOut">
              <a:rPr lang="pl-PL" smtClean="0"/>
              <a:pPr/>
              <a:t>27.04.2021</a:t>
            </a:fld>
            <a:endParaRPr lang="pl-PL"/>
          </a:p>
        </p:txBody>
      </p:sp>
      <p:sp>
        <p:nvSpPr>
          <p:cNvPr id="9" name="Symbol zastępczy numeru slajdu 8"/>
          <p:cNvSpPr>
            <a:spLocks noGrp="1"/>
          </p:cNvSpPr>
          <p:nvPr>
            <p:ph type="sldNum" sz="quarter" idx="15"/>
          </p:nvPr>
        </p:nvSpPr>
        <p:spPr/>
        <p:txBody>
          <a:bodyPr/>
          <a:lstStyle/>
          <a:p>
            <a:fld id="{617145C2-FEA5-42CC-8ABF-091FF417443D}" type="slidenum">
              <a:rPr lang="pl-PL" smtClean="0"/>
              <a:pPr/>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0D34476D-8D8C-4DB7-976B-941A4B6B22BE}" type="datetimeFigureOut">
              <a:rPr lang="pl-PL" smtClean="0"/>
              <a:pPr/>
              <a:t>27.04.2021</a:t>
            </a:fld>
            <a:endParaRPr lang="pl-PL"/>
          </a:p>
        </p:txBody>
      </p:sp>
      <p:sp>
        <p:nvSpPr>
          <p:cNvPr id="9" name="Symbol zastępczy numeru slajdu 8"/>
          <p:cNvSpPr>
            <a:spLocks noGrp="1"/>
          </p:cNvSpPr>
          <p:nvPr>
            <p:ph type="sldNum" sz="quarter" idx="11"/>
          </p:nvPr>
        </p:nvSpPr>
        <p:spPr/>
        <p:txBody>
          <a:bodyPr/>
          <a:lstStyle/>
          <a:p>
            <a:fld id="{617145C2-FEA5-42CC-8ABF-091FF417443D}" type="slidenum">
              <a:rPr lang="pl-PL" smtClean="0"/>
              <a:pPr/>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D34476D-8D8C-4DB7-976B-941A4B6B22BE}" type="datetimeFigureOut">
              <a:rPr lang="pl-PL" smtClean="0"/>
              <a:pPr/>
              <a:t>27.04.2021</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17145C2-FEA5-42CC-8ABF-091FF417443D}" type="slidenum">
              <a:rPr lang="pl-PL" smtClean="0"/>
              <a:pPr/>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35584" y="397943"/>
            <a:ext cx="7992888" cy="923330"/>
          </a:xfrm>
          <a:prstGeom prst="rect">
            <a:avLst/>
          </a:prstGeom>
          <a:noFill/>
        </p:spPr>
        <p:txBody>
          <a:bodyPr wrap="square" rtlCol="0">
            <a:spAutoFit/>
          </a:bodyPr>
          <a:lstStyle/>
          <a:p>
            <a:pPr algn="ctr"/>
            <a:r>
              <a:rPr lang="pl-PL" sz="5400" dirty="0" smtClean="0"/>
              <a:t>Powstania Śląskie </a:t>
            </a:r>
            <a:endParaRPr lang="pl-PL" sz="5400"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9894" y="1700808"/>
            <a:ext cx="6704265" cy="4326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819145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620688"/>
            <a:ext cx="8208912" cy="5624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1719067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67544" y="332656"/>
            <a:ext cx="8280920" cy="2062103"/>
          </a:xfrm>
          <a:prstGeom prst="rect">
            <a:avLst/>
          </a:prstGeom>
          <a:noFill/>
        </p:spPr>
        <p:txBody>
          <a:bodyPr wrap="square" rtlCol="0">
            <a:spAutoFit/>
          </a:bodyPr>
          <a:lstStyle/>
          <a:p>
            <a:r>
              <a:rPr lang="pl-PL" sz="2800" dirty="0" smtClean="0"/>
              <a:t>Powstania śląskie – </a:t>
            </a:r>
            <a:r>
              <a:rPr lang="pl-PL" sz="2000" dirty="0" smtClean="0"/>
              <a:t>trzy konflikty zbrojne na Górnym Śląsku, które miały miejsce w latach 1919–1921 między ludnością polską i niemiecką. Odbyły się one w okresie formowania się Państwa Polskiego po zakończeniu I wojny światowej.</a:t>
            </a:r>
          </a:p>
          <a:p>
            <a:endParaRPr lang="pl-PL" sz="2000" dirty="0" smtClean="0"/>
          </a:p>
          <a:p>
            <a:r>
              <a:rPr lang="pl-PL" sz="2000" dirty="0" smtClean="0"/>
              <a:t>    </a:t>
            </a:r>
            <a:endParaRPr lang="pl-PL" sz="2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3568" y="1916832"/>
            <a:ext cx="3672408" cy="19129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46220" y="2768344"/>
            <a:ext cx="4187348" cy="2315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94521" y="4221088"/>
            <a:ext cx="214312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0528093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67544" y="404664"/>
            <a:ext cx="8136904" cy="707886"/>
          </a:xfrm>
          <a:prstGeom prst="rect">
            <a:avLst/>
          </a:prstGeom>
          <a:noFill/>
        </p:spPr>
        <p:txBody>
          <a:bodyPr wrap="square" rtlCol="0">
            <a:spAutoFit/>
          </a:bodyPr>
          <a:lstStyle/>
          <a:p>
            <a:r>
              <a:rPr lang="pl-PL" sz="4000" dirty="0" smtClean="0"/>
              <a:t>I Powstanie Śląskie </a:t>
            </a:r>
            <a:endParaRPr lang="pl-PL" sz="4000" dirty="0"/>
          </a:p>
        </p:txBody>
      </p:sp>
      <p:sp>
        <p:nvSpPr>
          <p:cNvPr id="3" name="pole tekstowe 2"/>
          <p:cNvSpPr txBox="1"/>
          <p:nvPr/>
        </p:nvSpPr>
        <p:spPr>
          <a:xfrm>
            <a:off x="467544" y="1484784"/>
            <a:ext cx="8136904" cy="3477875"/>
          </a:xfrm>
          <a:prstGeom prst="rect">
            <a:avLst/>
          </a:prstGeom>
          <a:noFill/>
        </p:spPr>
        <p:txBody>
          <a:bodyPr wrap="square" rtlCol="0">
            <a:spAutoFit/>
          </a:bodyPr>
          <a:lstStyle/>
          <a:p>
            <a:r>
              <a:rPr lang="pl-PL" sz="2000" dirty="0" smtClean="0"/>
              <a:t>I powstanie pod wodzą Alfonsa Zgrzebnioka wybuchło samorzutnie 16 sierpnia 1919 r. w związku z aresztowaniem śląskich przywódców Polskiej Organizacji Wojskowej i niezadowoleniem ludności polskiej z terroru i represji niemieckich, których przejawem była m.in. masakra w Mysłowicach. Powstanie objęło głównie powiaty pszczyński i rybnicki oraz część okręgu przemysłowego. Powstanie stłumione zostało przez Niemców do 24 sierpnia 1919 r. Rząd Polski, który był zaangażowany militarnie w wojnę polsko-bolszewicką, nie mógł wesprzeć powstania. Jedynym celem, jaki osiągnięto, było zmuszenie władz niemieckich do ogłoszenia amnestii, zaś na obszarze plebiscytowym wciąż panowały siejące terror bojówki. </a:t>
            </a:r>
            <a:endParaRPr lang="pl-PL" sz="2000" dirty="0"/>
          </a:p>
        </p:txBody>
      </p:sp>
    </p:spTree>
    <p:extLst>
      <p:ext uri="{BB962C8B-B14F-4D97-AF65-F5344CB8AC3E}">
        <p14:creationId xmlns:p14="http://schemas.microsoft.com/office/powerpoint/2010/main" xmlns="" val="210960125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67544" y="476672"/>
            <a:ext cx="8208912" cy="584775"/>
          </a:xfrm>
          <a:prstGeom prst="rect">
            <a:avLst/>
          </a:prstGeom>
          <a:noFill/>
        </p:spPr>
        <p:txBody>
          <a:bodyPr wrap="square" rtlCol="0">
            <a:spAutoFit/>
          </a:bodyPr>
          <a:lstStyle/>
          <a:p>
            <a:r>
              <a:rPr lang="pl-PL" sz="3200" dirty="0" smtClean="0"/>
              <a:t>II Powstanie Śląskie</a:t>
            </a:r>
            <a:endParaRPr lang="pl-PL" sz="3200" dirty="0"/>
          </a:p>
        </p:txBody>
      </p:sp>
      <p:sp>
        <p:nvSpPr>
          <p:cNvPr id="3" name="pole tekstowe 2"/>
          <p:cNvSpPr txBox="1"/>
          <p:nvPr/>
        </p:nvSpPr>
        <p:spPr>
          <a:xfrm>
            <a:off x="396736" y="1484784"/>
            <a:ext cx="8424936" cy="4093428"/>
          </a:xfrm>
          <a:prstGeom prst="rect">
            <a:avLst/>
          </a:prstGeom>
          <a:noFill/>
        </p:spPr>
        <p:txBody>
          <a:bodyPr wrap="square" rtlCol="0">
            <a:spAutoFit/>
          </a:bodyPr>
          <a:lstStyle/>
          <a:p>
            <a:r>
              <a:rPr lang="pl-PL" sz="2000" dirty="0" smtClean="0"/>
              <a:t>II powstanie pod wodzą Alfonsa Zgrzebnioka wymierzone było w niemiecką dominację we władzach administracyjnych prowincji i zapewnienia bezpieczeństwa ludności polskojęzycznej. Wybuchło po licznych aktach terroru ze strony niemieckiej. Powstanie objęło swym zasięgiem cały obszar okręgu przemysłowego oraz część powiatu rybnickiego.</a:t>
            </a:r>
          </a:p>
          <a:p>
            <a:endParaRPr lang="pl-PL" sz="2000" dirty="0" smtClean="0"/>
          </a:p>
          <a:p>
            <a:r>
              <a:rPr lang="pl-PL" sz="2000" dirty="0" smtClean="0"/>
              <a:t>Komisja Międzysojusznicza zażądała wstrzymania walk, lecz Zgrzebniokowi udało się uzyskać dostęp Polaków do tymczasowej administracji, likwidację znienawidzonej przez Polaków niemieckiej policji </a:t>
            </a:r>
            <a:r>
              <a:rPr lang="pl-PL" sz="2000" dirty="0" err="1" smtClean="0"/>
              <a:t>SiPo</a:t>
            </a:r>
            <a:r>
              <a:rPr lang="pl-PL" sz="2000" dirty="0" smtClean="0"/>
              <a:t> oraz udział w nowych organach bezpieczeństwa. W ten sposób cele powstania zostały osiągnięte, zaś Polacy uzyskali znacznie lepsze warunki do kampanii przed plebiscytem. </a:t>
            </a:r>
            <a:endParaRPr lang="pl-PL" sz="2000" dirty="0"/>
          </a:p>
        </p:txBody>
      </p:sp>
    </p:spTree>
    <p:extLst>
      <p:ext uri="{BB962C8B-B14F-4D97-AF65-F5344CB8AC3E}">
        <p14:creationId xmlns:p14="http://schemas.microsoft.com/office/powerpoint/2010/main" xmlns="" val="24430035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21296" y="299764"/>
            <a:ext cx="8424936" cy="584775"/>
          </a:xfrm>
          <a:prstGeom prst="rect">
            <a:avLst/>
          </a:prstGeom>
          <a:noFill/>
        </p:spPr>
        <p:txBody>
          <a:bodyPr wrap="square" rtlCol="0">
            <a:spAutoFit/>
          </a:bodyPr>
          <a:lstStyle/>
          <a:p>
            <a:r>
              <a:rPr lang="pl-PL" sz="3200" dirty="0" smtClean="0"/>
              <a:t>III Powstanie Śląskie</a:t>
            </a:r>
            <a:endParaRPr lang="pl-PL" sz="3200" dirty="0"/>
          </a:p>
        </p:txBody>
      </p:sp>
      <p:sp>
        <p:nvSpPr>
          <p:cNvPr id="4" name="pole tekstowe 3"/>
          <p:cNvSpPr txBox="1"/>
          <p:nvPr/>
        </p:nvSpPr>
        <p:spPr>
          <a:xfrm>
            <a:off x="321296" y="1124744"/>
            <a:ext cx="8424936" cy="5355312"/>
          </a:xfrm>
          <a:prstGeom prst="rect">
            <a:avLst/>
          </a:prstGeom>
          <a:noFill/>
        </p:spPr>
        <p:txBody>
          <a:bodyPr wrap="square" rtlCol="0">
            <a:spAutoFit/>
          </a:bodyPr>
          <a:lstStyle/>
          <a:p>
            <a:r>
              <a:rPr lang="pl-PL" dirty="0" smtClean="0"/>
              <a:t>III powstanie, pod wodzą Wojciecha Korfantego, miało na celu poprawę niekorzystnego dla Polaków wyniku Plebiscytu na Górnym Śląsku. Na mocy postanowień traktatu wersalskiego decyzję, do którego państwa należeć będzie Górny Śląsk, oddano w ręce ludności mającej się wypowiedzieć w 1921 r. W plebiscycie większość ludności (59,6%) opowiedziała się za Niemcami. Na życzenie Polski dopuszczono do głosowania Górnoślązaków mieszkających poza granicami Śląska, ponieważ liczono na głosy Górnoślązaków z Belgii, Zagłębia Ruhry i Zagłębia Dąbrowskiego. W konsekwencji głosy tych ludzi zaważyły na wygraniu plebiscytu przez Niemcy.</a:t>
            </a:r>
          </a:p>
          <a:p>
            <a:endParaRPr lang="pl-PL" dirty="0" smtClean="0"/>
          </a:p>
          <a:p>
            <a:r>
              <a:rPr lang="pl-PL" dirty="0" smtClean="0"/>
              <a:t>III powstanie śląskie wybuchło w nocy z 2 na 3 maja 1921 r. i było największym zrywem powstańczym Ślązaków w XX w. W czasie III powstania doszło do dwóch dużych bitew powstańców z Niemcami w rejonie Góry Świętej Anny i pod Olzą. Były to najkrwawsze starcia w czasie powstań śląskich.</a:t>
            </a:r>
          </a:p>
          <a:p>
            <a:endParaRPr lang="pl-PL" dirty="0" smtClean="0"/>
          </a:p>
          <a:p>
            <a:r>
              <a:rPr lang="pl-PL" dirty="0" smtClean="0"/>
              <a:t>W 1922 r. podpisano w Genewie konwencję w sprawie Śląska, według której obszar przyznany Polsce powiększony został do ok. ⅓ spornego terytorium. Konwencja była korzystna dla Polski, jeśli chodzi o istniejące na nim obiekty przemysłowe. Polsce przypadło 50% hutnictwa i 76% kopalń węgla. </a:t>
            </a:r>
            <a:endParaRPr lang="pl-PL" dirty="0"/>
          </a:p>
        </p:txBody>
      </p:sp>
    </p:spTree>
    <p:extLst>
      <p:ext uri="{BB962C8B-B14F-4D97-AF65-F5344CB8AC3E}">
        <p14:creationId xmlns:p14="http://schemas.microsoft.com/office/powerpoint/2010/main" xmlns="" val="329118397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95536" y="476672"/>
            <a:ext cx="8280920" cy="830997"/>
          </a:xfrm>
          <a:prstGeom prst="rect">
            <a:avLst/>
          </a:prstGeom>
          <a:noFill/>
        </p:spPr>
        <p:txBody>
          <a:bodyPr wrap="square" rtlCol="0">
            <a:spAutoFit/>
          </a:bodyPr>
          <a:lstStyle/>
          <a:p>
            <a:r>
              <a:rPr lang="pl-PL" sz="2400" dirty="0" smtClean="0"/>
              <a:t>Mój prapradziadek – Józef Czernik uczestniczył w III Powstaniu Śląskim.</a:t>
            </a:r>
            <a:endParaRPr lang="pl-PL" sz="2400" dirty="0"/>
          </a:p>
        </p:txBody>
      </p:sp>
      <p:pic>
        <p:nvPicPr>
          <p:cNvPr id="5" name="Obraz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60032" y="1367154"/>
            <a:ext cx="3024336" cy="4032448"/>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5032" y="1772816"/>
            <a:ext cx="3317517" cy="4423356"/>
          </a:xfrm>
          <a:prstGeom prst="rect">
            <a:avLst/>
          </a:prstGeom>
        </p:spPr>
      </p:pic>
      <p:sp>
        <p:nvSpPr>
          <p:cNvPr id="7" name="pole tekstowe 6"/>
          <p:cNvSpPr txBox="1"/>
          <p:nvPr/>
        </p:nvSpPr>
        <p:spPr>
          <a:xfrm>
            <a:off x="4644008" y="5949280"/>
            <a:ext cx="3888432" cy="461665"/>
          </a:xfrm>
          <a:prstGeom prst="rect">
            <a:avLst/>
          </a:prstGeom>
          <a:noFill/>
        </p:spPr>
        <p:txBody>
          <a:bodyPr wrap="square" rtlCol="0">
            <a:spAutoFit/>
          </a:bodyPr>
          <a:lstStyle/>
          <a:p>
            <a:pPr algn="r"/>
            <a:r>
              <a:rPr lang="pl-PL" sz="2400" dirty="0" smtClean="0"/>
              <a:t>Emilia </a:t>
            </a:r>
            <a:r>
              <a:rPr lang="pl-PL" sz="2400" dirty="0" err="1" smtClean="0"/>
              <a:t>Limańczyk</a:t>
            </a:r>
            <a:r>
              <a:rPr lang="pl-PL" sz="2400" dirty="0" smtClean="0"/>
              <a:t> </a:t>
            </a:r>
            <a:endParaRPr lang="pl-PL" sz="2400" dirty="0"/>
          </a:p>
        </p:txBody>
      </p:sp>
    </p:spTree>
    <p:extLst>
      <p:ext uri="{BB962C8B-B14F-4D97-AF65-F5344CB8AC3E}">
        <p14:creationId xmlns:p14="http://schemas.microsoft.com/office/powerpoint/2010/main" xmlns="" val="2947681547"/>
      </p:ext>
    </p:extLst>
  </p:cSld>
  <p:clrMapOvr>
    <a:masterClrMapping/>
  </p:clrMapOvr>
  <p:transition spd="slow">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187</TotalTime>
  <Words>462</Words>
  <Application>Microsoft Office PowerPoint</Application>
  <PresentationFormat>Pokaz na ekranie (4:3)</PresentationFormat>
  <Paragraphs>18</Paragraphs>
  <Slides>7</Slides>
  <Notes>0</Notes>
  <HiddenSlides>0</HiddenSlides>
  <MMClips>0</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Papier</vt:lpstr>
      <vt:lpstr>Slajd 1</vt:lpstr>
      <vt:lpstr>Slajd 2</vt:lpstr>
      <vt:lpstr>Slajd 3</vt:lpstr>
      <vt:lpstr>Slajd 4</vt:lpstr>
      <vt:lpstr>Slajd 5</vt:lpstr>
      <vt:lpstr>Slajd 6</vt:lpstr>
      <vt:lpstr>Slajd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asus</dc:creator>
  <cp:lastModifiedBy>AGUSIA</cp:lastModifiedBy>
  <cp:revision>5</cp:revision>
  <dcterms:created xsi:type="dcterms:W3CDTF">2021-03-24T10:55:06Z</dcterms:created>
  <dcterms:modified xsi:type="dcterms:W3CDTF">2021-04-27T14:03:00Z</dcterms:modified>
</cp:coreProperties>
</file>